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This lesson teaches how AI learns, with no devices. Kids will physically 'train' a classmate playing an AI referee. It mirrors the AI Ref computer game (the plugged half) — you can run this before or after the game, or on its own. Total time ~50 minutes.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the definition concrete. AI = a computer that learns patterns from many examples and uses them to make decisions. Stress it is NOT magic and does NOT feel or think like us. Ask the class where they have seen AI (voice assistants, game bots, photo apps, recommendations).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Real hook: badminton has used camera-and-AI line review (Hawk-Eye) since 2014, first at the India Open. Several cameras track the shuttle and rebuild its path to see where it landed. It is impressive but not perfect — which sets up Big Idea 4 later.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core question of the whole lesson: how does the AI KNOW? Let kids guess. Steer them to: it must LEARN from examples. Everything after this is HOW that learning works, and what can go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Big Idea 1 — supervised learning. 'Training data' = examples, each with the correct answer ('label'). Introduce the word training data and write it on the board. This is the foundation for the activity's Round 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activity's first 'aha'. If the training data only contains one class (all IN), the model cannot recognise the other. Kids feel this in Round 1 when Ref-Bot fails an OUT. Lesson: you need examples of every answer.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Big Idea 2 — representativeness. Even with both answers, if all examples are one narrow type (easy, far shots), the model fails on under-represented cases (close calls). This is the activity's Round 3. Write 'diverse' on the board.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Big Idea 2 named: BIAS. Keep it concrete for kids: 'learning only one kind of thing, so it is unfair on others.' For your own depth: this is exactly how real-world AI bias happens — a system trained on non-representative data performs worse for the groups or cases it rarely saw. Fair outcomes need fair, diverse, balanced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Big Idea 3 — label quality ('garbage in, garbage out'). The AI trusts its labels completely; a mislabelled example teaches the wrong rule. This is the activity's Round 4, where you deliberately mis-tag one card. Lesson: check your labels.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Big Idea 4 — human oversight. Models are fast but fallible, especially on edge cases. Responsible use keeps a human in the loop to review and correct. This is the activity's Round 5, where a student 'checker' verifies Ref-Bot. Tie back to real referees who can still overrule or review the system.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Recap the four ideas out loud; have kids say each one back. These four map exactly to the five levels of the computer game, so a class that plays the game will recognise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Transition to the unplugged activity 'Be the AI Referee'. Full setup, roles, and the five rounds are in the Lesson Plan document. If you have no printer, use a chalk court on the floor and a paper ball — the plan explains the no-materials version.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Equity message, tied to the project's focus on girls in sport. The people who train AI shape what it does; representation among trainers matters. Emphasise that every child in the room just did real AI-trainer thinking.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on identity: they are 'AI trainers'. Point them to the computer game to go deeper, or replay the unplugged game with fresh example cards.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1.png"/><Relationship Id="rId3" Type="http://schemas.openxmlformats.org/officeDocument/2006/relationships/image" Target="../media/image-6-3.png"/><Relationship Id="rId4" Type="http://schemas.openxmlformats.org/officeDocument/2006/relationships/slideLayout" Target="../slideLayouts/slideLayout1.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23D2A"/>
        </a:solidFill>
      </p:bgPr>
    </p:bg>
    <p:spTree>
      <p:nvGrpSpPr>
        <p:cNvPr id="1" name=""/>
        <p:cNvGrpSpPr/>
        <p:nvPr/>
      </p:nvGrpSpPr>
      <p:grpSpPr>
        <a:xfrm>
          <a:off x="0" y="0"/>
          <a:ext cx="0" cy="0"/>
          <a:chOff x="0" y="0"/>
          <a:chExt cx="0" cy="0"/>
        </a:xfrm>
      </p:grpSpPr>
      <p:pic>
        <p:nvPicPr>
          <p:cNvPr id="2" name="Image 0" descr="img/shuttle.png">    </p:cNvPr>
          <p:cNvPicPr>
            <a:picLocks noChangeAspect="1"/>
          </p:cNvPicPr>
          <p:nvPr/>
        </p:nvPicPr>
        <p:blipFill>
          <a:blip r:embed="rId1"/>
          <a:stretch>
            <a:fillRect/>
          </a:stretch>
        </p:blipFill>
        <p:spPr>
          <a:xfrm>
            <a:off x="10607040" y="457200"/>
            <a:ext cx="731520" cy="868680"/>
          </a:xfrm>
          <a:prstGeom prst="rect">
            <a:avLst/>
          </a:prstGeom>
        </p:spPr>
      </p:pic>
      <p:sp>
        <p:nvSpPr>
          <p:cNvPr id="3" name="Text 0"/>
          <p:cNvSpPr/>
          <p:nvPr/>
        </p:nvSpPr>
        <p:spPr>
          <a:xfrm>
            <a:off x="731520" y="1737360"/>
            <a:ext cx="7680960" cy="1188720"/>
          </a:xfrm>
          <a:prstGeom prst="rect">
            <a:avLst/>
          </a:prstGeom>
          <a:noFill/>
          <a:ln/>
        </p:spPr>
        <p:txBody>
          <a:bodyPr wrap="square" rtlCol="0" anchor="ctr"/>
          <a:lstStyle/>
          <a:p>
            <a:pPr indent="0" marL="0">
              <a:buNone/>
            </a:pPr>
            <a:r>
              <a:rPr lang="en-US" sz="5200" b="1" dirty="0">
                <a:solidFill>
                  <a:srgbClr val="FFFFFF"/>
                </a:solidFill>
                <a:latin typeface="Cambria" pitchFamily="34" charset="0"/>
                <a:ea typeface="Cambria" pitchFamily="34" charset="-122"/>
                <a:cs typeface="Cambria" pitchFamily="34" charset="-120"/>
              </a:rPr>
              <a:t>How Does AI Learn?</a:t>
            </a:r>
            <a:endParaRPr lang="en-US" sz="5200" dirty="0"/>
          </a:p>
        </p:txBody>
      </p:sp>
      <p:sp>
        <p:nvSpPr>
          <p:cNvPr id="4" name="Text 1"/>
          <p:cNvSpPr/>
          <p:nvPr/>
        </p:nvSpPr>
        <p:spPr>
          <a:xfrm>
            <a:off x="749808" y="2971800"/>
            <a:ext cx="7498080" cy="731520"/>
          </a:xfrm>
          <a:prstGeom prst="rect">
            <a:avLst/>
          </a:prstGeom>
          <a:noFill/>
          <a:ln/>
        </p:spPr>
        <p:txBody>
          <a:bodyPr wrap="square" rtlCol="0" anchor="ctr"/>
          <a:lstStyle/>
          <a:p>
            <a:pPr indent="0" marL="0">
              <a:buNone/>
            </a:pPr>
            <a:r>
              <a:rPr lang="en-US" sz="2200" dirty="0">
                <a:solidFill>
                  <a:srgbClr val="97BC62"/>
                </a:solidFill>
                <a:latin typeface="Calibri" pitchFamily="34" charset="0"/>
                <a:ea typeface="Calibri" pitchFamily="34" charset="-122"/>
                <a:cs typeface="Calibri" pitchFamily="34" charset="-120"/>
              </a:rPr>
              <a:t>Train Ref-Bot, the AI referee — a lesson with no screens needed.</a:t>
            </a:r>
            <a:endParaRPr lang="en-US" sz="2200" dirty="0"/>
          </a:p>
        </p:txBody>
      </p:sp>
      <p:sp>
        <p:nvSpPr>
          <p:cNvPr id="5" name="Shape 2"/>
          <p:cNvSpPr/>
          <p:nvPr/>
        </p:nvSpPr>
        <p:spPr>
          <a:xfrm>
            <a:off x="749808" y="4114800"/>
            <a:ext cx="4206240" cy="502920"/>
          </a:xfrm>
          <a:prstGeom prst="roundRect">
            <a:avLst>
              <a:gd name="adj" fmla="val 49091"/>
            </a:avLst>
          </a:prstGeom>
          <a:solidFill>
            <a:srgbClr val="FFC53D"/>
          </a:solidFill>
          <a:ln/>
        </p:spPr>
      </p:sp>
      <p:sp>
        <p:nvSpPr>
          <p:cNvPr id="6" name="Text 3"/>
          <p:cNvSpPr/>
          <p:nvPr/>
        </p:nvSpPr>
        <p:spPr>
          <a:xfrm>
            <a:off x="749808" y="4114800"/>
            <a:ext cx="4206240" cy="502920"/>
          </a:xfrm>
          <a:prstGeom prst="rect">
            <a:avLst/>
          </a:prstGeom>
          <a:noFill/>
          <a:ln/>
        </p:spPr>
        <p:txBody>
          <a:bodyPr wrap="square" rtlCol="0" anchor="ctr"/>
          <a:lstStyle/>
          <a:p>
            <a:pPr algn="ctr" indent="0" marL="0">
              <a:buNone/>
            </a:pPr>
            <a:r>
              <a:rPr lang="en-US" sz="1500" b="1" dirty="0">
                <a:solidFill>
                  <a:srgbClr val="0E2A20"/>
                </a:solidFill>
                <a:latin typeface="Calibri" pitchFamily="34" charset="0"/>
                <a:ea typeface="Calibri" pitchFamily="34" charset="-122"/>
                <a:cs typeface="Calibri" pitchFamily="34" charset="-120"/>
              </a:rPr>
              <a:t>AI Literacy  ·  Grades 3–5  ·  Unplugged</a:t>
            </a:r>
            <a:endParaRPr lang="en-US" sz="1500" dirty="0"/>
          </a:p>
        </p:txBody>
      </p:sp>
      <p:pic>
        <p:nvPicPr>
          <p:cNvPr id="7" name="Image 1" descr="img/refbot-happy.png">    </p:cNvPr>
          <p:cNvPicPr>
            <a:picLocks noChangeAspect="1"/>
          </p:cNvPicPr>
          <p:nvPr/>
        </p:nvPicPr>
        <p:blipFill>
          <a:blip r:embed="rId2"/>
          <a:stretch>
            <a:fillRect/>
          </a:stretch>
        </p:blipFill>
        <p:spPr>
          <a:xfrm>
            <a:off x="8869680" y="2377440"/>
            <a:ext cx="2743200" cy="27432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40080" y="411480"/>
            <a:ext cx="10881360" cy="914400"/>
          </a:xfrm>
          <a:prstGeom prst="rect">
            <a:avLst/>
          </a:prstGeom>
          <a:noFill/>
          <a:ln/>
        </p:spPr>
        <p:txBody>
          <a:bodyPr wrap="square" rtlCol="0" anchor="ctr"/>
          <a:lstStyle/>
          <a:p>
            <a:pPr algn="l" indent="0" marL="0">
              <a:buNone/>
            </a:pPr>
            <a:r>
              <a:rPr lang="en-US" sz="3800" b="1" dirty="0">
                <a:solidFill>
                  <a:srgbClr val="1F7A4D"/>
                </a:solidFill>
                <a:latin typeface="Cambria" pitchFamily="34" charset="0"/>
                <a:ea typeface="Cambria" pitchFamily="34" charset="-122"/>
                <a:cs typeface="Cambria" pitchFamily="34" charset="-120"/>
              </a:rPr>
              <a:t>What is AI?</a:t>
            </a:r>
            <a:endParaRPr lang="en-US" sz="3800" dirty="0"/>
          </a:p>
        </p:txBody>
      </p:sp>
      <p:sp>
        <p:nvSpPr>
          <p:cNvPr id="3" name="Shape 1"/>
          <p:cNvSpPr/>
          <p:nvPr/>
        </p:nvSpPr>
        <p:spPr>
          <a:xfrm>
            <a:off x="640080" y="1554480"/>
            <a:ext cx="6583680" cy="4480560"/>
          </a:xfrm>
          <a:prstGeom prst="roundRect">
            <a:avLst>
              <a:gd name="adj" fmla="val 2857"/>
            </a:avLst>
          </a:prstGeom>
          <a:solidFill>
            <a:srgbClr val="F4F8F6"/>
          </a:solidFill>
          <a:ln/>
          <a:effectLst>
            <a:outerShdw sx="100000" sy="100000" kx="0" ky="0" algn="bl" rotWithShape="0" blurRad="101600" dist="38100" dir="5400000">
              <a:srgbClr val="0E2A20">
                <a:alpha val="20000"/>
              </a:srgbClr>
            </a:outerShdw>
          </a:effectLst>
        </p:spPr>
      </p:sp>
      <p:sp>
        <p:nvSpPr>
          <p:cNvPr id="4" name="Text 2"/>
          <p:cNvSpPr/>
          <p:nvPr/>
        </p:nvSpPr>
        <p:spPr>
          <a:xfrm>
            <a:off x="914400" y="1828800"/>
            <a:ext cx="6035040" cy="914400"/>
          </a:xfrm>
          <a:prstGeom prst="rect">
            <a:avLst/>
          </a:prstGeom>
          <a:noFill/>
          <a:ln/>
        </p:spPr>
        <p:txBody>
          <a:bodyPr wrap="square" rtlCol="0" anchor="ctr"/>
          <a:lstStyle/>
          <a:p>
            <a:pPr indent="0" marL="0">
              <a:buNone/>
            </a:pPr>
            <a:r>
              <a:rPr lang="en-US" sz="2200" b="1" dirty="0">
                <a:solidFill>
                  <a:srgbClr val="0E2A20"/>
                </a:solidFill>
                <a:latin typeface="Calibri" pitchFamily="34" charset="0"/>
                <a:ea typeface="Calibri" pitchFamily="34" charset="-122"/>
                <a:cs typeface="Calibri" pitchFamily="34" charset="-120"/>
              </a:rPr>
              <a:t>AI is a computer that can LEARN to make decisions by itself.</a:t>
            </a:r>
            <a:endParaRPr lang="en-US" sz="2200" dirty="0"/>
          </a:p>
        </p:txBody>
      </p:sp>
      <p:sp>
        <p:nvSpPr>
          <p:cNvPr id="5" name="Text 3"/>
          <p:cNvSpPr/>
          <p:nvPr/>
        </p:nvSpPr>
        <p:spPr>
          <a:xfrm>
            <a:off x="914400" y="2743200"/>
            <a:ext cx="6035040" cy="914400"/>
          </a:xfrm>
          <a:prstGeom prst="rect">
            <a:avLst/>
          </a:prstGeom>
          <a:noFill/>
          <a:ln/>
        </p:spPr>
        <p:txBody>
          <a:bodyPr wrap="square" rtlCol="0" anchor="ctr"/>
          <a:lstStyle/>
          <a:p>
            <a:pPr indent="0" marL="0">
              <a:buNone/>
            </a:pPr>
            <a:r>
              <a:rPr lang="en-US" sz="1600" dirty="0">
                <a:solidFill>
                  <a:srgbClr val="5A6A63"/>
                </a:solidFill>
                <a:latin typeface="Calibri" pitchFamily="34" charset="0"/>
                <a:ea typeface="Calibri" pitchFamily="34" charset="-122"/>
                <a:cs typeface="Calibri" pitchFamily="34" charset="-120"/>
              </a:rPr>
              <a:t>It is not magic, and it does not think like a person. It finds patterns in lots of examples, then uses them to decide.</a:t>
            </a:r>
            <a:endParaRPr lang="en-US" sz="1600" dirty="0"/>
          </a:p>
        </p:txBody>
      </p:sp>
      <p:sp>
        <p:nvSpPr>
          <p:cNvPr id="6" name="Text 4"/>
          <p:cNvSpPr/>
          <p:nvPr/>
        </p:nvSpPr>
        <p:spPr>
          <a:xfrm>
            <a:off x="914400" y="3703320"/>
            <a:ext cx="6035040" cy="365760"/>
          </a:xfrm>
          <a:prstGeom prst="rect">
            <a:avLst/>
          </a:prstGeom>
          <a:noFill/>
          <a:ln/>
        </p:spPr>
        <p:txBody>
          <a:bodyPr wrap="square" rtlCol="0" anchor="ctr"/>
          <a:lstStyle/>
          <a:p>
            <a:pPr indent="0" marL="0">
              <a:buNone/>
            </a:pPr>
            <a:r>
              <a:rPr lang="en-US" sz="1600" b="1" dirty="0">
                <a:solidFill>
                  <a:srgbClr val="1F7A4D"/>
                </a:solidFill>
                <a:latin typeface="Calibri" pitchFamily="34" charset="0"/>
                <a:ea typeface="Calibri" pitchFamily="34" charset="-122"/>
                <a:cs typeface="Calibri" pitchFamily="34" charset="-120"/>
              </a:rPr>
              <a:t>You have seen AI before:</a:t>
            </a:r>
            <a:endParaRPr lang="en-US" sz="1600" dirty="0"/>
          </a:p>
        </p:txBody>
      </p:sp>
      <p:sp>
        <p:nvSpPr>
          <p:cNvPr id="7" name="Shape 5"/>
          <p:cNvSpPr/>
          <p:nvPr/>
        </p:nvSpPr>
        <p:spPr>
          <a:xfrm>
            <a:off x="914400" y="4160520"/>
            <a:ext cx="256032" cy="256032"/>
          </a:xfrm>
          <a:prstGeom prst="ellipse">
            <a:avLst/>
          </a:prstGeom>
          <a:solidFill>
            <a:srgbClr val="FFC53D"/>
          </a:solidFill>
          <a:ln/>
        </p:spPr>
      </p:sp>
      <p:sp>
        <p:nvSpPr>
          <p:cNvPr id="8" name="Text 6"/>
          <p:cNvSpPr/>
          <p:nvPr/>
        </p:nvSpPr>
        <p:spPr>
          <a:xfrm>
            <a:off x="1325880" y="4069080"/>
            <a:ext cx="5669280" cy="411480"/>
          </a:xfrm>
          <a:prstGeom prst="rect">
            <a:avLst/>
          </a:prstGeom>
          <a:noFill/>
          <a:ln/>
        </p:spPr>
        <p:txBody>
          <a:bodyPr wrap="square" rtlCol="0" anchor="ctr"/>
          <a:lstStyle/>
          <a:p>
            <a:pPr indent="0" marL="0">
              <a:buNone/>
            </a:pPr>
            <a:r>
              <a:rPr lang="en-US" sz="1600" dirty="0">
                <a:solidFill>
                  <a:srgbClr val="0E2A20"/>
                </a:solidFill>
                <a:latin typeface="Calibri" pitchFamily="34" charset="0"/>
                <a:ea typeface="Calibri" pitchFamily="34" charset="-122"/>
                <a:cs typeface="Calibri" pitchFamily="34" charset="-120"/>
              </a:rPr>
              <a:t>A voice helper that answers questions</a:t>
            </a:r>
            <a:endParaRPr lang="en-US" sz="1600" dirty="0"/>
          </a:p>
        </p:txBody>
      </p:sp>
      <p:sp>
        <p:nvSpPr>
          <p:cNvPr id="9" name="Shape 7"/>
          <p:cNvSpPr/>
          <p:nvPr/>
        </p:nvSpPr>
        <p:spPr>
          <a:xfrm>
            <a:off x="914400" y="4727448"/>
            <a:ext cx="256032" cy="256032"/>
          </a:xfrm>
          <a:prstGeom prst="ellipse">
            <a:avLst/>
          </a:prstGeom>
          <a:solidFill>
            <a:srgbClr val="FFC53D"/>
          </a:solidFill>
          <a:ln/>
        </p:spPr>
      </p:sp>
      <p:sp>
        <p:nvSpPr>
          <p:cNvPr id="10" name="Text 8"/>
          <p:cNvSpPr/>
          <p:nvPr/>
        </p:nvSpPr>
        <p:spPr>
          <a:xfrm>
            <a:off x="1325880" y="4636008"/>
            <a:ext cx="5669280" cy="411480"/>
          </a:xfrm>
          <a:prstGeom prst="rect">
            <a:avLst/>
          </a:prstGeom>
          <a:noFill/>
          <a:ln/>
        </p:spPr>
        <p:txBody>
          <a:bodyPr wrap="square" rtlCol="0" anchor="ctr"/>
          <a:lstStyle/>
          <a:p>
            <a:pPr indent="0" marL="0">
              <a:buNone/>
            </a:pPr>
            <a:r>
              <a:rPr lang="en-US" sz="1600" dirty="0">
                <a:solidFill>
                  <a:srgbClr val="0E2A20"/>
                </a:solidFill>
                <a:latin typeface="Calibri" pitchFamily="34" charset="0"/>
                <a:ea typeface="Calibri" pitchFamily="34" charset="-122"/>
                <a:cs typeface="Calibri" pitchFamily="34" charset="-120"/>
              </a:rPr>
              <a:t>A game that plays against you</a:t>
            </a:r>
            <a:endParaRPr lang="en-US" sz="1600" dirty="0"/>
          </a:p>
        </p:txBody>
      </p:sp>
      <p:sp>
        <p:nvSpPr>
          <p:cNvPr id="11" name="Shape 9"/>
          <p:cNvSpPr/>
          <p:nvPr/>
        </p:nvSpPr>
        <p:spPr>
          <a:xfrm>
            <a:off x="914400" y="5294376"/>
            <a:ext cx="256032" cy="256032"/>
          </a:xfrm>
          <a:prstGeom prst="ellipse">
            <a:avLst/>
          </a:prstGeom>
          <a:solidFill>
            <a:srgbClr val="FFC53D"/>
          </a:solidFill>
          <a:ln/>
        </p:spPr>
      </p:sp>
      <p:sp>
        <p:nvSpPr>
          <p:cNvPr id="12" name="Text 10"/>
          <p:cNvSpPr/>
          <p:nvPr/>
        </p:nvSpPr>
        <p:spPr>
          <a:xfrm>
            <a:off x="1325880" y="5202936"/>
            <a:ext cx="5669280" cy="411480"/>
          </a:xfrm>
          <a:prstGeom prst="rect">
            <a:avLst/>
          </a:prstGeom>
          <a:noFill/>
          <a:ln/>
        </p:spPr>
        <p:txBody>
          <a:bodyPr wrap="square" rtlCol="0" anchor="ctr"/>
          <a:lstStyle/>
          <a:p>
            <a:pPr indent="0" marL="0">
              <a:buNone/>
            </a:pPr>
            <a:r>
              <a:rPr lang="en-US" sz="1600" dirty="0">
                <a:solidFill>
                  <a:srgbClr val="0E2A20"/>
                </a:solidFill>
                <a:latin typeface="Calibri" pitchFamily="34" charset="0"/>
                <a:ea typeface="Calibri" pitchFamily="34" charset="-122"/>
                <a:cs typeface="Calibri" pitchFamily="34" charset="-120"/>
              </a:rPr>
              <a:t>A phone that finds faces in photos</a:t>
            </a:r>
            <a:endParaRPr lang="en-US" sz="1600" dirty="0"/>
          </a:p>
        </p:txBody>
      </p:sp>
      <p:sp>
        <p:nvSpPr>
          <p:cNvPr id="13" name="Shape 11"/>
          <p:cNvSpPr/>
          <p:nvPr/>
        </p:nvSpPr>
        <p:spPr>
          <a:xfrm>
            <a:off x="7498080" y="1554480"/>
            <a:ext cx="4023360" cy="4480560"/>
          </a:xfrm>
          <a:prstGeom prst="roundRect">
            <a:avLst>
              <a:gd name="adj" fmla="val 3182"/>
            </a:avLst>
          </a:prstGeom>
          <a:solidFill>
            <a:srgbClr val="E7F4EC"/>
          </a:solidFill>
          <a:ln/>
          <a:effectLst>
            <a:outerShdw sx="100000" sy="100000" kx="0" ky="0" algn="bl" rotWithShape="0" blurRad="101600" dist="38100" dir="5400000">
              <a:srgbClr val="0E2A20">
                <a:alpha val="20000"/>
              </a:srgbClr>
            </a:outerShdw>
          </a:effectLst>
        </p:spPr>
      </p:sp>
      <p:pic>
        <p:nvPicPr>
          <p:cNvPr id="14" name="Image 0" descr="img/refbot-think.png">    </p:cNvPr>
          <p:cNvPicPr>
            <a:picLocks noChangeAspect="1"/>
          </p:cNvPicPr>
          <p:nvPr/>
        </p:nvPicPr>
        <p:blipFill>
          <a:blip r:embed="rId1"/>
          <a:stretch>
            <a:fillRect/>
          </a:stretch>
        </p:blipFill>
        <p:spPr>
          <a:xfrm>
            <a:off x="8412480" y="2011680"/>
            <a:ext cx="2194560" cy="2194560"/>
          </a:xfrm>
          <a:prstGeom prst="rect">
            <a:avLst/>
          </a:prstGeom>
        </p:spPr>
      </p:pic>
      <p:sp>
        <p:nvSpPr>
          <p:cNvPr id="15" name="Text 12"/>
          <p:cNvSpPr/>
          <p:nvPr/>
        </p:nvSpPr>
        <p:spPr>
          <a:xfrm>
            <a:off x="7772400" y="4297680"/>
            <a:ext cx="3474720" cy="1371600"/>
          </a:xfrm>
          <a:prstGeom prst="rect">
            <a:avLst/>
          </a:prstGeom>
          <a:noFill/>
          <a:ln/>
        </p:spPr>
        <p:txBody>
          <a:bodyPr wrap="square" rtlCol="0" anchor="ctr"/>
          <a:lstStyle/>
          <a:p>
            <a:pPr algn="ctr" indent="0" marL="0">
              <a:buNone/>
            </a:pPr>
            <a:r>
              <a:rPr lang="en-US" sz="1700" b="1" dirty="0">
                <a:solidFill>
                  <a:srgbClr val="0E2A20"/>
                </a:solidFill>
                <a:latin typeface="Calibri" pitchFamily="34" charset="0"/>
                <a:ea typeface="Calibri" pitchFamily="34" charset="-122"/>
                <a:cs typeface="Calibri" pitchFamily="34" charset="-120"/>
              </a:rPr>
              <a:t>Meet Ref-Bot, an AI that learns to be a badminton referee.</a:t>
            </a:r>
            <a:endParaRPr lang="en-US" sz="17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40080" y="411480"/>
            <a:ext cx="10881360" cy="914400"/>
          </a:xfrm>
          <a:prstGeom prst="rect">
            <a:avLst/>
          </a:prstGeom>
          <a:noFill/>
          <a:ln/>
        </p:spPr>
        <p:txBody>
          <a:bodyPr wrap="square" rtlCol="0" anchor="ctr"/>
          <a:lstStyle/>
          <a:p>
            <a:pPr algn="l" indent="0" marL="0">
              <a:buNone/>
            </a:pPr>
            <a:r>
              <a:rPr lang="en-US" sz="3800" b="1" dirty="0">
                <a:solidFill>
                  <a:srgbClr val="1F7A4D"/>
                </a:solidFill>
                <a:latin typeface="Cambria" pitchFamily="34" charset="0"/>
                <a:ea typeface="Cambria" pitchFamily="34" charset="-122"/>
                <a:cs typeface="Cambria" pitchFamily="34" charset="-120"/>
              </a:rPr>
              <a:t>AI Helps Referees in Real Games</a:t>
            </a:r>
            <a:endParaRPr lang="en-US" sz="3800" dirty="0"/>
          </a:p>
        </p:txBody>
      </p:sp>
      <p:sp>
        <p:nvSpPr>
          <p:cNvPr id="3" name="Shape 1"/>
          <p:cNvSpPr/>
          <p:nvPr/>
        </p:nvSpPr>
        <p:spPr>
          <a:xfrm>
            <a:off x="7680960" y="1645920"/>
            <a:ext cx="4023360" cy="3017520"/>
          </a:xfrm>
          <a:prstGeom prst="roundRect">
            <a:avLst>
              <a:gd name="adj" fmla="val 4242"/>
            </a:avLst>
          </a:prstGeom>
          <a:solidFill>
            <a:srgbClr val="FFFFFF"/>
          </a:solidFill>
          <a:ln/>
          <a:effectLst>
            <a:outerShdw sx="100000" sy="100000" kx="0" ky="0" algn="bl" rotWithShape="0" blurRad="101600" dist="38100" dir="5400000">
              <a:srgbClr val="0E2A20">
                <a:alpha val="20000"/>
              </a:srgbClr>
            </a:outerShdw>
          </a:effectLst>
        </p:spPr>
      </p:sp>
      <p:pic>
        <p:nvPicPr>
          <p:cNvPr id="4" name="Image 0" descr="img/court-close-call.png">    </p:cNvPr>
          <p:cNvPicPr>
            <a:picLocks noChangeAspect="1"/>
          </p:cNvPicPr>
          <p:nvPr/>
        </p:nvPicPr>
        <p:blipFill>
          <a:blip r:embed="rId1"/>
          <a:stretch>
            <a:fillRect/>
          </a:stretch>
        </p:blipFill>
        <p:spPr>
          <a:xfrm>
            <a:off x="7818120" y="1783080"/>
            <a:ext cx="3749040" cy="2734056"/>
          </a:xfrm>
          <a:prstGeom prst="rect">
            <a:avLst/>
          </a:prstGeom>
        </p:spPr>
      </p:pic>
      <p:sp>
        <p:nvSpPr>
          <p:cNvPr id="5" name="Text 2"/>
          <p:cNvSpPr/>
          <p:nvPr/>
        </p:nvSpPr>
        <p:spPr>
          <a:xfrm>
            <a:off x="640080" y="1737360"/>
            <a:ext cx="6583680" cy="1280160"/>
          </a:xfrm>
          <a:prstGeom prst="rect">
            <a:avLst/>
          </a:prstGeom>
          <a:noFill/>
          <a:ln/>
        </p:spPr>
        <p:txBody>
          <a:bodyPr wrap="square" rtlCol="0" anchor="ctr"/>
          <a:lstStyle/>
          <a:p>
            <a:pPr indent="0" marL="0">
              <a:buNone/>
            </a:pPr>
            <a:r>
              <a:rPr lang="en-US" sz="2000" dirty="0">
                <a:solidFill>
                  <a:srgbClr val="0E2A20"/>
                </a:solidFill>
                <a:latin typeface="Calibri" pitchFamily="34" charset="0"/>
                <a:ea typeface="Calibri" pitchFamily="34" charset="-122"/>
                <a:cs typeface="Calibri" pitchFamily="34" charset="-120"/>
              </a:rPr>
              <a:t>In big tournaments, cameras and AI watch the shuttle. The AI sees exactly where it lands and calls it IN or OUT.</a:t>
            </a:r>
            <a:endParaRPr lang="en-US" sz="2000" dirty="0"/>
          </a:p>
        </p:txBody>
      </p:sp>
      <p:sp>
        <p:nvSpPr>
          <p:cNvPr id="6" name="Shape 3"/>
          <p:cNvSpPr/>
          <p:nvPr/>
        </p:nvSpPr>
        <p:spPr>
          <a:xfrm>
            <a:off x="640080" y="3200400"/>
            <a:ext cx="2743200" cy="502920"/>
          </a:xfrm>
          <a:prstGeom prst="roundRect">
            <a:avLst>
              <a:gd name="adj" fmla="val 49091"/>
            </a:avLst>
          </a:prstGeom>
          <a:solidFill>
            <a:srgbClr val="1F7A4D"/>
          </a:solidFill>
          <a:ln/>
        </p:spPr>
      </p:sp>
      <p:sp>
        <p:nvSpPr>
          <p:cNvPr id="7" name="Text 4"/>
          <p:cNvSpPr/>
          <p:nvPr/>
        </p:nvSpPr>
        <p:spPr>
          <a:xfrm>
            <a:off x="640080" y="3200400"/>
            <a:ext cx="2743200" cy="502920"/>
          </a:xfrm>
          <a:prstGeom prst="rect">
            <a:avLst/>
          </a:prstGeom>
          <a:noFill/>
          <a:ln/>
        </p:spPr>
        <p:txBody>
          <a:bodyPr wrap="square"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IN or OUT?</a:t>
            </a:r>
            <a:endParaRPr lang="en-US" sz="1500" dirty="0"/>
          </a:p>
        </p:txBody>
      </p:sp>
      <p:sp>
        <p:nvSpPr>
          <p:cNvPr id="8" name="Text 5"/>
          <p:cNvSpPr/>
          <p:nvPr/>
        </p:nvSpPr>
        <p:spPr>
          <a:xfrm>
            <a:off x="640080" y="4023360"/>
            <a:ext cx="6583680" cy="1097280"/>
          </a:xfrm>
          <a:prstGeom prst="rect">
            <a:avLst/>
          </a:prstGeom>
          <a:noFill/>
          <a:ln/>
        </p:spPr>
        <p:txBody>
          <a:bodyPr wrap="square" rtlCol="0" anchor="ctr"/>
          <a:lstStyle/>
          <a:p>
            <a:pPr indent="0" marL="0">
              <a:buNone/>
            </a:pPr>
            <a:r>
              <a:rPr lang="en-US" sz="1700" dirty="0">
                <a:solidFill>
                  <a:srgbClr val="5A6A63"/>
                </a:solidFill>
                <a:latin typeface="Calibri" pitchFamily="34" charset="0"/>
                <a:ea typeface="Calibri" pitchFamily="34" charset="-122"/>
                <a:cs typeface="Calibri" pitchFamily="34" charset="-120"/>
              </a:rPr>
              <a:t>Close calls are the hard ones — too fast and too close for human eyes. This is where AI helps most.</a:t>
            </a:r>
            <a:endParaRPr lang="en-US" sz="1700" dirty="0"/>
          </a:p>
        </p:txBody>
      </p:sp>
      <p:sp>
        <p:nvSpPr>
          <p:cNvPr id="9" name="Text 6"/>
          <p:cNvSpPr/>
          <p:nvPr/>
        </p:nvSpPr>
        <p:spPr>
          <a:xfrm>
            <a:off x="640080" y="5212080"/>
            <a:ext cx="10881360" cy="731520"/>
          </a:xfrm>
          <a:prstGeom prst="rect">
            <a:avLst/>
          </a:prstGeom>
          <a:noFill/>
          <a:ln/>
        </p:spPr>
        <p:txBody>
          <a:bodyPr wrap="square" rtlCol="0" anchor="ctr"/>
          <a:lstStyle/>
          <a:p>
            <a:pPr indent="0" marL="0">
              <a:buNone/>
            </a:pPr>
            <a:r>
              <a:rPr lang="en-US" sz="1800" b="1" dirty="0">
                <a:solidFill>
                  <a:srgbClr val="2B7FE0"/>
                </a:solidFill>
                <a:latin typeface="Calibri" pitchFamily="34" charset="0"/>
                <a:ea typeface="Calibri" pitchFamily="34" charset="-122"/>
                <a:cs typeface="Calibri" pitchFamily="34" charset="-120"/>
              </a:rPr>
              <a:t>Today, your class will train an AI referee — just like Ref-Bot — with no computer at all.</a:t>
            </a:r>
            <a:endParaRPr lang="en-US" sz="1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2B7FE0"/>
        </a:solidFill>
      </p:bgPr>
    </p:bg>
    <p:spTree>
      <p:nvGrpSpPr>
        <p:cNvPr id="1" name=""/>
        <p:cNvGrpSpPr/>
        <p:nvPr/>
      </p:nvGrpSpPr>
      <p:grpSpPr>
        <a:xfrm>
          <a:off x="0" y="0"/>
          <a:ext cx="0" cy="0"/>
          <a:chOff x="0" y="0"/>
          <a:chExt cx="0" cy="0"/>
        </a:xfrm>
      </p:grpSpPr>
      <p:pic>
        <p:nvPicPr>
          <p:cNvPr id="2" name="Image 0" descr="img/refbot-think.png">    </p:cNvPr>
          <p:cNvPicPr>
            <a:picLocks noChangeAspect="1"/>
          </p:cNvPicPr>
          <p:nvPr/>
        </p:nvPicPr>
        <p:blipFill>
          <a:blip r:embed="rId1"/>
          <a:stretch>
            <a:fillRect/>
          </a:stretch>
        </p:blipFill>
        <p:spPr>
          <a:xfrm>
            <a:off x="8961120" y="2194560"/>
            <a:ext cx="2743200" cy="2743200"/>
          </a:xfrm>
          <a:prstGeom prst="rect">
            <a:avLst/>
          </a:prstGeom>
        </p:spPr>
      </p:pic>
      <p:sp>
        <p:nvSpPr>
          <p:cNvPr id="3" name="Text 0"/>
          <p:cNvSpPr/>
          <p:nvPr/>
        </p:nvSpPr>
        <p:spPr>
          <a:xfrm>
            <a:off x="731520" y="1920240"/>
            <a:ext cx="7863840" cy="914400"/>
          </a:xfrm>
          <a:prstGeom prst="rect">
            <a:avLst/>
          </a:prstGeom>
          <a:noFill/>
          <a:ln/>
        </p:spPr>
        <p:txBody>
          <a:bodyPr wrap="square" rtlCol="0" anchor="ctr"/>
          <a:lstStyle/>
          <a:p>
            <a:pPr indent="0" marL="0">
              <a:buNone/>
            </a:pPr>
            <a:r>
              <a:rPr lang="en-US" sz="4000" b="1" dirty="0">
                <a:solidFill>
                  <a:srgbClr val="FFFFFF"/>
                </a:solidFill>
                <a:latin typeface="Cambria" pitchFamily="34" charset="0"/>
                <a:ea typeface="Cambria" pitchFamily="34" charset="-122"/>
                <a:cs typeface="Cambria" pitchFamily="34" charset="-120"/>
              </a:rPr>
              <a:t>So… how does Ref-Bot KNOW?</a:t>
            </a:r>
            <a:endParaRPr lang="en-US" sz="4000" dirty="0"/>
          </a:p>
        </p:txBody>
      </p:sp>
      <p:sp>
        <p:nvSpPr>
          <p:cNvPr id="4" name="Text 1"/>
          <p:cNvSpPr/>
          <p:nvPr/>
        </p:nvSpPr>
        <p:spPr>
          <a:xfrm>
            <a:off x="749808" y="3063240"/>
            <a:ext cx="7680960" cy="731520"/>
          </a:xfrm>
          <a:prstGeom prst="rect">
            <a:avLst/>
          </a:prstGeom>
          <a:noFill/>
          <a:ln/>
        </p:spPr>
        <p:txBody>
          <a:bodyPr wrap="square" rtlCol="0" anchor="ctr"/>
          <a:lstStyle/>
          <a:p>
            <a:pPr indent="0" marL="0">
              <a:buNone/>
            </a:pPr>
            <a:r>
              <a:rPr lang="en-US" sz="2000" dirty="0">
                <a:solidFill>
                  <a:srgbClr val="E9F2FF"/>
                </a:solidFill>
                <a:latin typeface="Calibri" pitchFamily="34" charset="0"/>
                <a:ea typeface="Calibri" pitchFamily="34" charset="-122"/>
                <a:cs typeface="Calibri" pitchFamily="34" charset="-120"/>
              </a:rPr>
              <a:t>It was not born knowing the rules. Nobody types in the answer.</a:t>
            </a:r>
            <a:endParaRPr lang="en-US" sz="2000" dirty="0"/>
          </a:p>
        </p:txBody>
      </p:sp>
      <p:sp>
        <p:nvSpPr>
          <p:cNvPr id="5" name="Text 2"/>
          <p:cNvSpPr/>
          <p:nvPr/>
        </p:nvSpPr>
        <p:spPr>
          <a:xfrm>
            <a:off x="749808" y="3840480"/>
            <a:ext cx="7680960" cy="731520"/>
          </a:xfrm>
          <a:prstGeom prst="rect">
            <a:avLst/>
          </a:prstGeom>
          <a:noFill/>
          <a:ln/>
        </p:spPr>
        <p:txBody>
          <a:bodyPr wrap="square" rtlCol="0" anchor="ctr"/>
          <a:lstStyle/>
          <a:p>
            <a:pPr indent="0" marL="0">
              <a:buNone/>
            </a:pPr>
            <a:r>
              <a:rPr lang="en-US" sz="2400" b="1" dirty="0">
                <a:solidFill>
                  <a:srgbClr val="FFC53D"/>
                </a:solidFill>
                <a:latin typeface="Calibri" pitchFamily="34" charset="0"/>
                <a:ea typeface="Calibri" pitchFamily="34" charset="-122"/>
                <a:cs typeface="Calibri" pitchFamily="34" charset="-120"/>
              </a:rPr>
              <a:t>It has to LEARN — from examples we show it.</a:t>
            </a:r>
            <a:endParaRPr lang="en-US" sz="2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40080" y="411480"/>
            <a:ext cx="10881360" cy="914400"/>
          </a:xfrm>
          <a:prstGeom prst="rect">
            <a:avLst/>
          </a:prstGeom>
          <a:noFill/>
          <a:ln/>
        </p:spPr>
        <p:txBody>
          <a:bodyPr wrap="square" rtlCol="0" anchor="ctr"/>
          <a:lstStyle/>
          <a:p>
            <a:pPr algn="l" indent="0" marL="0">
              <a:buNone/>
            </a:pPr>
            <a:r>
              <a:rPr lang="en-US" sz="3800" b="1" dirty="0">
                <a:solidFill>
                  <a:srgbClr val="1F7A4D"/>
                </a:solidFill>
                <a:latin typeface="Cambria" pitchFamily="34" charset="0"/>
                <a:ea typeface="Cambria" pitchFamily="34" charset="-122"/>
                <a:cs typeface="Cambria" pitchFamily="34" charset="-120"/>
              </a:rPr>
              <a:t>Big Idea 1 — AI Learns From Examples</a:t>
            </a:r>
            <a:endParaRPr lang="en-US" sz="3800" dirty="0"/>
          </a:p>
        </p:txBody>
      </p:sp>
      <p:sp>
        <p:nvSpPr>
          <p:cNvPr id="3" name="Text 1"/>
          <p:cNvSpPr/>
          <p:nvPr/>
        </p:nvSpPr>
        <p:spPr>
          <a:xfrm>
            <a:off x="640080" y="1554480"/>
            <a:ext cx="10881360" cy="822960"/>
          </a:xfrm>
          <a:prstGeom prst="rect">
            <a:avLst/>
          </a:prstGeom>
          <a:noFill/>
          <a:ln/>
        </p:spPr>
        <p:txBody>
          <a:bodyPr wrap="square" rtlCol="0" anchor="ctr"/>
          <a:lstStyle/>
          <a:p>
            <a:pPr indent="0" marL="0">
              <a:buNone/>
            </a:pPr>
            <a:r>
              <a:rPr lang="en-US" sz="1900" dirty="0">
                <a:solidFill>
                  <a:srgbClr val="0E2A20"/>
                </a:solidFill>
                <a:latin typeface="Calibri" pitchFamily="34" charset="0"/>
                <a:ea typeface="Calibri" pitchFamily="34" charset="-122"/>
                <a:cs typeface="Calibri" pitchFamily="34" charset="-120"/>
              </a:rPr>
              <a:t>We teach Ref-Bot by showing it examples. Each example is a shot with the answer written on it. All the examples together are called </a:t>
            </a:r>
            <a:pPr indent="0" marL="0">
              <a:buNone/>
            </a:pPr>
            <a:r>
              <a:rPr lang="en-US" sz="1900" b="1" dirty="0">
                <a:solidFill>
                  <a:srgbClr val="1F7A4D"/>
                </a:solidFill>
                <a:latin typeface="Calibri" pitchFamily="34" charset="0"/>
                <a:ea typeface="Calibri" pitchFamily="34" charset="-122"/>
                <a:cs typeface="Calibri" pitchFamily="34" charset="-120"/>
              </a:rPr>
              <a:t>training data.</a:t>
            </a:r>
            <a:endParaRPr lang="en-US" sz="1900" dirty="0"/>
          </a:p>
        </p:txBody>
      </p:sp>
      <p:sp>
        <p:nvSpPr>
          <p:cNvPr id="4" name="Shape 2"/>
          <p:cNvSpPr/>
          <p:nvPr/>
        </p:nvSpPr>
        <p:spPr>
          <a:xfrm>
            <a:off x="1280160" y="2651760"/>
            <a:ext cx="4206240" cy="3108960"/>
          </a:xfrm>
          <a:prstGeom prst="roundRect">
            <a:avLst>
              <a:gd name="adj" fmla="val 4118"/>
            </a:avLst>
          </a:prstGeom>
          <a:solidFill>
            <a:srgbClr val="E7F4EC"/>
          </a:solidFill>
          <a:ln/>
          <a:effectLst>
            <a:outerShdw sx="100000" sy="100000" kx="0" ky="0" algn="bl" rotWithShape="0" blurRad="101600" dist="38100" dir="5400000">
              <a:srgbClr val="0E2A20">
                <a:alpha val="20000"/>
              </a:srgbClr>
            </a:outerShdw>
          </a:effectLst>
        </p:spPr>
      </p:sp>
      <p:pic>
        <p:nvPicPr>
          <p:cNvPr id="5" name="Image 0" descr="img/court-in.png">    </p:cNvPr>
          <p:cNvPicPr>
            <a:picLocks noChangeAspect="1"/>
          </p:cNvPicPr>
          <p:nvPr/>
        </p:nvPicPr>
        <p:blipFill>
          <a:blip r:embed="rId1"/>
          <a:stretch>
            <a:fillRect/>
          </a:stretch>
        </p:blipFill>
        <p:spPr>
          <a:xfrm>
            <a:off x="1737360" y="2926080"/>
            <a:ext cx="3291840" cy="2395728"/>
          </a:xfrm>
          <a:prstGeom prst="rect">
            <a:avLst/>
          </a:prstGeom>
        </p:spPr>
      </p:pic>
      <p:sp>
        <p:nvSpPr>
          <p:cNvPr id="6" name="Shape 3"/>
          <p:cNvSpPr/>
          <p:nvPr/>
        </p:nvSpPr>
        <p:spPr>
          <a:xfrm>
            <a:off x="2788920" y="5257800"/>
            <a:ext cx="1188720" cy="502920"/>
          </a:xfrm>
          <a:prstGeom prst="roundRect">
            <a:avLst>
              <a:gd name="adj" fmla="val 49091"/>
            </a:avLst>
          </a:prstGeom>
          <a:solidFill>
            <a:srgbClr val="19A463"/>
          </a:solidFill>
          <a:ln/>
        </p:spPr>
      </p:sp>
      <p:sp>
        <p:nvSpPr>
          <p:cNvPr id="7" name="Text 4"/>
          <p:cNvSpPr/>
          <p:nvPr/>
        </p:nvSpPr>
        <p:spPr>
          <a:xfrm>
            <a:off x="2788920" y="5257800"/>
            <a:ext cx="1188720" cy="502920"/>
          </a:xfrm>
          <a:prstGeom prst="rect">
            <a:avLst/>
          </a:prstGeom>
          <a:noFill/>
          <a:ln/>
        </p:spPr>
        <p:txBody>
          <a:bodyPr wrap="square"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IN</a:t>
            </a:r>
            <a:endParaRPr lang="en-US" sz="1500" dirty="0"/>
          </a:p>
        </p:txBody>
      </p:sp>
      <p:sp>
        <p:nvSpPr>
          <p:cNvPr id="8" name="Shape 5"/>
          <p:cNvSpPr/>
          <p:nvPr/>
        </p:nvSpPr>
        <p:spPr>
          <a:xfrm>
            <a:off x="6675120" y="2651760"/>
            <a:ext cx="4206240" cy="3108960"/>
          </a:xfrm>
          <a:prstGeom prst="roundRect">
            <a:avLst>
              <a:gd name="adj" fmla="val 4118"/>
            </a:avLst>
          </a:prstGeom>
          <a:solidFill>
            <a:srgbClr val="F6ECE7"/>
          </a:solidFill>
          <a:ln/>
          <a:effectLst>
            <a:outerShdw sx="100000" sy="100000" kx="0" ky="0" algn="bl" rotWithShape="0" blurRad="101600" dist="38100" dir="5400000">
              <a:srgbClr val="0E2A20">
                <a:alpha val="20000"/>
              </a:srgbClr>
            </a:outerShdw>
          </a:effectLst>
        </p:spPr>
      </p:sp>
      <p:pic>
        <p:nvPicPr>
          <p:cNvPr id="9" name="Image 1" descr="img/court-out.png">    </p:cNvPr>
          <p:cNvPicPr>
            <a:picLocks noChangeAspect="1"/>
          </p:cNvPicPr>
          <p:nvPr/>
        </p:nvPicPr>
        <p:blipFill>
          <a:blip r:embed="rId2"/>
          <a:stretch>
            <a:fillRect/>
          </a:stretch>
        </p:blipFill>
        <p:spPr>
          <a:xfrm>
            <a:off x="7132320" y="2926080"/>
            <a:ext cx="3291840" cy="2395728"/>
          </a:xfrm>
          <a:prstGeom prst="rect">
            <a:avLst/>
          </a:prstGeom>
        </p:spPr>
      </p:pic>
      <p:sp>
        <p:nvSpPr>
          <p:cNvPr id="10" name="Shape 6"/>
          <p:cNvSpPr/>
          <p:nvPr/>
        </p:nvSpPr>
        <p:spPr>
          <a:xfrm>
            <a:off x="8183880" y="5257800"/>
            <a:ext cx="1188720" cy="502920"/>
          </a:xfrm>
          <a:prstGeom prst="roundRect">
            <a:avLst>
              <a:gd name="adj" fmla="val 49091"/>
            </a:avLst>
          </a:prstGeom>
          <a:solidFill>
            <a:srgbClr val="E0533D"/>
          </a:solidFill>
          <a:ln/>
        </p:spPr>
      </p:sp>
      <p:sp>
        <p:nvSpPr>
          <p:cNvPr id="11" name="Text 7"/>
          <p:cNvSpPr/>
          <p:nvPr/>
        </p:nvSpPr>
        <p:spPr>
          <a:xfrm>
            <a:off x="8183880" y="5257800"/>
            <a:ext cx="1188720" cy="502920"/>
          </a:xfrm>
          <a:prstGeom prst="rect">
            <a:avLst/>
          </a:prstGeom>
          <a:noFill/>
          <a:ln/>
        </p:spPr>
        <p:txBody>
          <a:bodyPr wrap="square"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OUT</a:t>
            </a:r>
            <a:endParaRPr lang="en-US" sz="1500" dirty="0"/>
          </a:p>
        </p:txBody>
      </p:sp>
      <p:sp>
        <p:nvSpPr>
          <p:cNvPr id="12" name="Text 8"/>
          <p:cNvSpPr/>
          <p:nvPr/>
        </p:nvSpPr>
        <p:spPr>
          <a:xfrm>
            <a:off x="640080" y="5989320"/>
            <a:ext cx="10881360" cy="457200"/>
          </a:xfrm>
          <a:prstGeom prst="rect">
            <a:avLst/>
          </a:prstGeom>
          <a:noFill/>
          <a:ln/>
        </p:spPr>
        <p:txBody>
          <a:bodyPr wrap="square" rtlCol="0" anchor="ctr"/>
          <a:lstStyle/>
          <a:p>
            <a:pPr algn="ctr" indent="0" marL="0">
              <a:buNone/>
            </a:pPr>
            <a:r>
              <a:rPr lang="en-US" sz="1600" i="1" dirty="0">
                <a:solidFill>
                  <a:srgbClr val="5A6A63"/>
                </a:solidFill>
                <a:latin typeface="Calibri" pitchFamily="34" charset="0"/>
                <a:ea typeface="Calibri" pitchFamily="34" charset="-122"/>
                <a:cs typeface="Calibri" pitchFamily="34" charset="-120"/>
              </a:rPr>
              <a:t>The more good examples it sees, the better it learns the rule.</a:t>
            </a:r>
            <a:endParaRPr lang="en-U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40080" y="411480"/>
            <a:ext cx="10881360" cy="914400"/>
          </a:xfrm>
          <a:prstGeom prst="rect">
            <a:avLst/>
          </a:prstGeom>
          <a:noFill/>
          <a:ln/>
        </p:spPr>
        <p:txBody>
          <a:bodyPr wrap="square" rtlCol="0" anchor="ctr"/>
          <a:lstStyle/>
          <a:p>
            <a:pPr algn="l" indent="0" marL="0">
              <a:buNone/>
            </a:pPr>
            <a:r>
              <a:rPr lang="en-US" sz="3800" b="1" dirty="0">
                <a:solidFill>
                  <a:srgbClr val="1F7A4D"/>
                </a:solidFill>
                <a:latin typeface="Cambria" pitchFamily="34" charset="0"/>
                <a:ea typeface="Cambria" pitchFamily="34" charset="-122"/>
                <a:cs typeface="Cambria" pitchFamily="34" charset="-120"/>
              </a:rPr>
              <a:t>What If We Only Show One Answer?</a:t>
            </a:r>
            <a:endParaRPr lang="en-US" sz="3800" dirty="0"/>
          </a:p>
        </p:txBody>
      </p:sp>
      <p:sp>
        <p:nvSpPr>
          <p:cNvPr id="3" name="Shape 1"/>
          <p:cNvSpPr/>
          <p:nvPr/>
        </p:nvSpPr>
        <p:spPr>
          <a:xfrm>
            <a:off x="640080" y="1645920"/>
            <a:ext cx="5212080" cy="4206240"/>
          </a:xfrm>
          <a:prstGeom prst="roundRect">
            <a:avLst>
              <a:gd name="adj" fmla="val 3043"/>
            </a:avLst>
          </a:prstGeom>
          <a:solidFill>
            <a:srgbClr val="E7F4EC"/>
          </a:solidFill>
          <a:ln/>
          <a:effectLst>
            <a:outerShdw sx="100000" sy="100000" kx="0" ky="0" algn="bl" rotWithShape="0" blurRad="101600" dist="38100" dir="5400000">
              <a:srgbClr val="0E2A20">
                <a:alpha val="20000"/>
              </a:srgbClr>
            </a:outerShdw>
          </a:effectLst>
        </p:spPr>
      </p:sp>
      <p:pic>
        <p:nvPicPr>
          <p:cNvPr id="4" name="Image 0" descr="img/court-in.png">    </p:cNvPr>
          <p:cNvPicPr>
            <a:picLocks noChangeAspect="1"/>
          </p:cNvPicPr>
          <p:nvPr/>
        </p:nvPicPr>
        <p:blipFill>
          <a:blip r:embed="rId1"/>
          <a:stretch>
            <a:fillRect/>
          </a:stretch>
        </p:blipFill>
        <p:spPr>
          <a:xfrm>
            <a:off x="1097280" y="2011680"/>
            <a:ext cx="2103120" cy="1527048"/>
          </a:xfrm>
          <a:prstGeom prst="rect">
            <a:avLst/>
          </a:prstGeom>
        </p:spPr>
      </p:pic>
      <p:pic>
        <p:nvPicPr>
          <p:cNvPr id="5" name="Image 1" descr="img/court-in.png">    </p:cNvPr>
          <p:cNvPicPr>
            <a:picLocks noChangeAspect="1"/>
          </p:cNvPicPr>
          <p:nvPr/>
        </p:nvPicPr>
        <p:blipFill>
          <a:blip r:embed="rId2"/>
          <a:stretch>
            <a:fillRect/>
          </a:stretch>
        </p:blipFill>
        <p:spPr>
          <a:xfrm>
            <a:off x="3383280" y="2011680"/>
            <a:ext cx="2103120" cy="1527048"/>
          </a:xfrm>
          <a:prstGeom prst="rect">
            <a:avLst/>
          </a:prstGeom>
        </p:spPr>
      </p:pic>
      <p:sp>
        <p:nvSpPr>
          <p:cNvPr id="6" name="Text 2"/>
          <p:cNvSpPr/>
          <p:nvPr/>
        </p:nvSpPr>
        <p:spPr>
          <a:xfrm>
            <a:off x="914400" y="3703320"/>
            <a:ext cx="4663440" cy="548640"/>
          </a:xfrm>
          <a:prstGeom prst="rect">
            <a:avLst/>
          </a:prstGeom>
          <a:noFill/>
          <a:ln/>
        </p:spPr>
        <p:txBody>
          <a:bodyPr wrap="square" rtlCol="0" anchor="ctr"/>
          <a:lstStyle/>
          <a:p>
            <a:pPr indent="0" marL="0">
              <a:buNone/>
            </a:pPr>
            <a:r>
              <a:rPr lang="en-US" sz="1800" b="1" dirty="0">
                <a:solidFill>
                  <a:srgbClr val="0E2A20"/>
                </a:solidFill>
                <a:latin typeface="Calibri" pitchFamily="34" charset="0"/>
                <a:ea typeface="Calibri" pitchFamily="34" charset="-122"/>
                <a:cs typeface="Calibri" pitchFamily="34" charset="-120"/>
              </a:rPr>
              <a:t>If Ref-Bot only ever sees IN shots…</a:t>
            </a:r>
            <a:endParaRPr lang="en-US" sz="1800" dirty="0"/>
          </a:p>
        </p:txBody>
      </p:sp>
      <p:sp>
        <p:nvSpPr>
          <p:cNvPr id="7" name="Text 3"/>
          <p:cNvSpPr/>
          <p:nvPr/>
        </p:nvSpPr>
        <p:spPr>
          <a:xfrm>
            <a:off x="914400" y="4251960"/>
            <a:ext cx="4663440" cy="548640"/>
          </a:xfrm>
          <a:prstGeom prst="rect">
            <a:avLst/>
          </a:prstGeom>
          <a:noFill/>
          <a:ln/>
        </p:spPr>
        <p:txBody>
          <a:bodyPr wrap="square" rtlCol="0" anchor="ctr"/>
          <a:lstStyle/>
          <a:p>
            <a:pPr indent="0" marL="0">
              <a:buNone/>
            </a:pPr>
            <a:r>
              <a:rPr lang="en-US" sz="1600" dirty="0">
                <a:solidFill>
                  <a:srgbClr val="5A6A63"/>
                </a:solidFill>
                <a:latin typeface="Calibri" pitchFamily="34" charset="0"/>
                <a:ea typeface="Calibri" pitchFamily="34" charset="-122"/>
                <a:cs typeface="Calibri" pitchFamily="34" charset="-120"/>
              </a:rPr>
              <a:t>…then IN is the ONLY answer it learns.</a:t>
            </a:r>
            <a:endParaRPr lang="en-US" sz="1600" dirty="0"/>
          </a:p>
        </p:txBody>
      </p:sp>
      <p:pic>
        <p:nvPicPr>
          <p:cNvPr id="8" name="Image 2" descr="img/refbot-confused.png">    </p:cNvPr>
          <p:cNvPicPr>
            <a:picLocks noChangeAspect="1"/>
          </p:cNvPicPr>
          <p:nvPr/>
        </p:nvPicPr>
        <p:blipFill>
          <a:blip r:embed="rId3"/>
          <a:stretch>
            <a:fillRect/>
          </a:stretch>
        </p:blipFill>
        <p:spPr>
          <a:xfrm>
            <a:off x="6400800" y="1828800"/>
            <a:ext cx="2194560" cy="2194560"/>
          </a:xfrm>
          <a:prstGeom prst="rect">
            <a:avLst/>
          </a:prstGeom>
        </p:spPr>
      </p:pic>
      <p:sp>
        <p:nvSpPr>
          <p:cNvPr id="9" name="Shape 4"/>
          <p:cNvSpPr/>
          <p:nvPr/>
        </p:nvSpPr>
        <p:spPr>
          <a:xfrm>
            <a:off x="8686800" y="2011680"/>
            <a:ext cx="2926080" cy="1828800"/>
          </a:xfrm>
          <a:prstGeom prst="roundRect">
            <a:avLst>
              <a:gd name="adj" fmla="val 7000"/>
            </a:avLst>
          </a:prstGeom>
          <a:solidFill>
            <a:srgbClr val="F6ECE7"/>
          </a:solidFill>
          <a:ln/>
          <a:effectLst>
            <a:outerShdw sx="100000" sy="100000" kx="0" ky="0" algn="bl" rotWithShape="0" blurRad="101600" dist="38100" dir="5400000">
              <a:srgbClr val="0E2A20">
                <a:alpha val="20000"/>
              </a:srgbClr>
            </a:outerShdw>
          </a:effectLst>
        </p:spPr>
      </p:sp>
      <p:sp>
        <p:nvSpPr>
          <p:cNvPr id="10" name="Text 5"/>
          <p:cNvSpPr/>
          <p:nvPr/>
        </p:nvSpPr>
        <p:spPr>
          <a:xfrm>
            <a:off x="8869680" y="2148840"/>
            <a:ext cx="2560320" cy="1554480"/>
          </a:xfrm>
          <a:prstGeom prst="rect">
            <a:avLst/>
          </a:prstGeom>
          <a:noFill/>
          <a:ln/>
        </p:spPr>
        <p:txBody>
          <a:bodyPr wrap="square" rtlCol="0" anchor="ctr"/>
          <a:lstStyle/>
          <a:p>
            <a:pPr indent="0" marL="0">
              <a:buNone/>
            </a:pPr>
            <a:r>
              <a:rPr lang="en-US" sz="1600" b="1" dirty="0">
                <a:solidFill>
                  <a:srgbClr val="E0533D"/>
                </a:solidFill>
                <a:latin typeface="Calibri" pitchFamily="34" charset="0"/>
                <a:ea typeface="Calibri" pitchFamily="34" charset="-122"/>
                <a:cs typeface="Calibri" pitchFamily="34" charset="-120"/>
              </a:rPr>
              <a:t>A new OUT shot comes… and it still says “IN!” It gets it wrong.</a:t>
            </a:r>
            <a:endParaRPr lang="en-US" sz="1600" dirty="0"/>
          </a:p>
        </p:txBody>
      </p:sp>
      <p:sp>
        <p:nvSpPr>
          <p:cNvPr id="11" name="Text 6"/>
          <p:cNvSpPr/>
          <p:nvPr/>
        </p:nvSpPr>
        <p:spPr>
          <a:xfrm>
            <a:off x="640080" y="6035040"/>
            <a:ext cx="10881360" cy="548640"/>
          </a:xfrm>
          <a:prstGeom prst="rect">
            <a:avLst/>
          </a:prstGeom>
          <a:noFill/>
          <a:ln/>
        </p:spPr>
        <p:txBody>
          <a:bodyPr wrap="square" rtlCol="0" anchor="ctr"/>
          <a:lstStyle/>
          <a:p>
            <a:pPr algn="ctr" indent="0" marL="0">
              <a:buNone/>
            </a:pPr>
            <a:r>
              <a:rPr lang="en-US" sz="1800" b="1" dirty="0">
                <a:solidFill>
                  <a:srgbClr val="1F7A4D"/>
                </a:solidFill>
                <a:latin typeface="Calibri" pitchFamily="34" charset="0"/>
                <a:ea typeface="Calibri" pitchFamily="34" charset="-122"/>
                <a:cs typeface="Calibri" pitchFamily="34" charset="-120"/>
              </a:rPr>
              <a:t>Lesson: Ref-Bot needs to see BOTH answers — IN and OUT.</a:t>
            </a:r>
            <a:endParaRPr lang="en-US" sz="1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40080" y="411480"/>
            <a:ext cx="10881360" cy="914400"/>
          </a:xfrm>
          <a:prstGeom prst="rect">
            <a:avLst/>
          </a:prstGeom>
          <a:noFill/>
          <a:ln/>
        </p:spPr>
        <p:txBody>
          <a:bodyPr wrap="square" rtlCol="0" anchor="ctr"/>
          <a:lstStyle/>
          <a:p>
            <a:pPr algn="l" indent="0" marL="0">
              <a:buNone/>
            </a:pPr>
            <a:r>
              <a:rPr lang="en-US" sz="3800" b="1" dirty="0">
                <a:solidFill>
                  <a:srgbClr val="1F7A4D"/>
                </a:solidFill>
                <a:latin typeface="Cambria" pitchFamily="34" charset="0"/>
                <a:ea typeface="Cambria" pitchFamily="34" charset="-122"/>
                <a:cs typeface="Cambria" pitchFamily="34" charset="-120"/>
              </a:rPr>
              <a:t>Big Idea 2 — It Needs Many KINDS of Examples</a:t>
            </a:r>
            <a:endParaRPr lang="en-US" sz="3800" dirty="0"/>
          </a:p>
        </p:txBody>
      </p:sp>
      <p:sp>
        <p:nvSpPr>
          <p:cNvPr id="3" name="Text 1"/>
          <p:cNvSpPr/>
          <p:nvPr/>
        </p:nvSpPr>
        <p:spPr>
          <a:xfrm>
            <a:off x="640080" y="1554480"/>
            <a:ext cx="10881360" cy="640080"/>
          </a:xfrm>
          <a:prstGeom prst="rect">
            <a:avLst/>
          </a:prstGeom>
          <a:noFill/>
          <a:ln/>
        </p:spPr>
        <p:txBody>
          <a:bodyPr wrap="square" rtlCol="0" anchor="ctr"/>
          <a:lstStyle/>
          <a:p>
            <a:pPr indent="0" marL="0">
              <a:buNone/>
            </a:pPr>
            <a:r>
              <a:rPr lang="en-US" sz="1900" dirty="0">
                <a:solidFill>
                  <a:srgbClr val="0E2A20"/>
                </a:solidFill>
                <a:latin typeface="Calibri" pitchFamily="34" charset="0"/>
                <a:ea typeface="Calibri" pitchFamily="34" charset="-122"/>
                <a:cs typeface="Calibri" pitchFamily="34" charset="-120"/>
              </a:rPr>
              <a:t>Both answers is not enough. Ref-Bot also needs many DIFFERENT kinds of shots.</a:t>
            </a:r>
            <a:endParaRPr lang="en-US" sz="1900" dirty="0"/>
          </a:p>
        </p:txBody>
      </p:sp>
      <p:sp>
        <p:nvSpPr>
          <p:cNvPr id="4" name="Shape 2"/>
          <p:cNvSpPr/>
          <p:nvPr/>
        </p:nvSpPr>
        <p:spPr>
          <a:xfrm>
            <a:off x="822960" y="2377440"/>
            <a:ext cx="3291840" cy="1920240"/>
          </a:xfrm>
          <a:prstGeom prst="roundRect">
            <a:avLst>
              <a:gd name="adj" fmla="val 6667"/>
            </a:avLst>
          </a:prstGeom>
          <a:solidFill>
            <a:srgbClr val="E7F4EC"/>
          </a:solidFill>
          <a:ln/>
          <a:effectLst>
            <a:outerShdw sx="100000" sy="100000" kx="0" ky="0" algn="bl" rotWithShape="0" blurRad="101600" dist="38100" dir="5400000">
              <a:srgbClr val="0E2A20">
                <a:alpha val="20000"/>
              </a:srgbClr>
            </a:outerShdw>
          </a:effectLst>
        </p:spPr>
      </p:sp>
      <p:sp>
        <p:nvSpPr>
          <p:cNvPr id="5" name="Text 3"/>
          <p:cNvSpPr/>
          <p:nvPr/>
        </p:nvSpPr>
        <p:spPr>
          <a:xfrm>
            <a:off x="1051560" y="2606040"/>
            <a:ext cx="2834640" cy="548640"/>
          </a:xfrm>
          <a:prstGeom prst="rect">
            <a:avLst/>
          </a:prstGeom>
          <a:noFill/>
          <a:ln/>
        </p:spPr>
        <p:txBody>
          <a:bodyPr wrap="square" rtlCol="0" anchor="ctr"/>
          <a:lstStyle/>
          <a:p>
            <a:pPr indent="0" marL="0">
              <a:buNone/>
            </a:pPr>
            <a:r>
              <a:rPr lang="en-US" sz="2000" b="1" dirty="0">
                <a:solidFill>
                  <a:srgbClr val="1F7A4D"/>
                </a:solidFill>
                <a:latin typeface="Calibri" pitchFamily="34" charset="0"/>
                <a:ea typeface="Calibri" pitchFamily="34" charset="-122"/>
                <a:cs typeface="Calibri" pitchFamily="34" charset="-120"/>
              </a:rPr>
              <a:t>Easy shots</a:t>
            </a:r>
            <a:endParaRPr lang="en-US" sz="2000" dirty="0"/>
          </a:p>
        </p:txBody>
      </p:sp>
      <p:sp>
        <p:nvSpPr>
          <p:cNvPr id="6" name="Text 4"/>
          <p:cNvSpPr/>
          <p:nvPr/>
        </p:nvSpPr>
        <p:spPr>
          <a:xfrm>
            <a:off x="1051560" y="3200400"/>
            <a:ext cx="2834640" cy="822960"/>
          </a:xfrm>
          <a:prstGeom prst="rect">
            <a:avLst/>
          </a:prstGeom>
          <a:noFill/>
          <a:ln/>
        </p:spPr>
        <p:txBody>
          <a:bodyPr wrap="square" rtlCol="0" anchor="ctr"/>
          <a:lstStyle/>
          <a:p>
            <a:pPr indent="0" marL="0">
              <a:buNone/>
            </a:pPr>
            <a:r>
              <a:rPr lang="en-US" sz="1600" dirty="0">
                <a:solidFill>
                  <a:srgbClr val="5A6A63"/>
                </a:solidFill>
                <a:latin typeface="Calibri" pitchFamily="34" charset="0"/>
                <a:ea typeface="Calibri" pitchFamily="34" charset="-122"/>
                <a:cs typeface="Calibri" pitchFamily="34" charset="-120"/>
              </a:rPr>
              <a:t>far from the line</a:t>
            </a:r>
            <a:endParaRPr lang="en-US" sz="1600" dirty="0"/>
          </a:p>
        </p:txBody>
      </p:sp>
      <p:sp>
        <p:nvSpPr>
          <p:cNvPr id="7" name="Shape 5"/>
          <p:cNvSpPr/>
          <p:nvPr/>
        </p:nvSpPr>
        <p:spPr>
          <a:xfrm>
            <a:off x="4480560" y="2377440"/>
            <a:ext cx="3291840" cy="1920240"/>
          </a:xfrm>
          <a:prstGeom prst="roundRect">
            <a:avLst>
              <a:gd name="adj" fmla="val 6667"/>
            </a:avLst>
          </a:prstGeom>
          <a:solidFill>
            <a:srgbClr val="E7F4EC"/>
          </a:solidFill>
          <a:ln/>
          <a:effectLst>
            <a:outerShdw sx="100000" sy="100000" kx="0" ky="0" algn="bl" rotWithShape="0" blurRad="101600" dist="38100" dir="5400000">
              <a:srgbClr val="0E2A20">
                <a:alpha val="20000"/>
              </a:srgbClr>
            </a:outerShdw>
          </a:effectLst>
        </p:spPr>
      </p:sp>
      <p:sp>
        <p:nvSpPr>
          <p:cNvPr id="8" name="Text 6"/>
          <p:cNvSpPr/>
          <p:nvPr/>
        </p:nvSpPr>
        <p:spPr>
          <a:xfrm>
            <a:off x="4709160" y="2606040"/>
            <a:ext cx="2834640" cy="548640"/>
          </a:xfrm>
          <a:prstGeom prst="rect">
            <a:avLst/>
          </a:prstGeom>
          <a:noFill/>
          <a:ln/>
        </p:spPr>
        <p:txBody>
          <a:bodyPr wrap="square" rtlCol="0" anchor="ctr"/>
          <a:lstStyle/>
          <a:p>
            <a:pPr indent="0" marL="0">
              <a:buNone/>
            </a:pPr>
            <a:r>
              <a:rPr lang="en-US" sz="2000" b="1" dirty="0">
                <a:solidFill>
                  <a:srgbClr val="1F7A4D"/>
                </a:solidFill>
                <a:latin typeface="Calibri" pitchFamily="34" charset="0"/>
                <a:ea typeface="Calibri" pitchFamily="34" charset="-122"/>
                <a:cs typeface="Calibri" pitchFamily="34" charset="-120"/>
              </a:rPr>
              <a:t>Close calls</a:t>
            </a:r>
            <a:endParaRPr lang="en-US" sz="2000" dirty="0"/>
          </a:p>
        </p:txBody>
      </p:sp>
      <p:sp>
        <p:nvSpPr>
          <p:cNvPr id="9" name="Text 7"/>
          <p:cNvSpPr/>
          <p:nvPr/>
        </p:nvSpPr>
        <p:spPr>
          <a:xfrm>
            <a:off x="4709160" y="3200400"/>
            <a:ext cx="2834640" cy="822960"/>
          </a:xfrm>
          <a:prstGeom prst="rect">
            <a:avLst/>
          </a:prstGeom>
          <a:noFill/>
          <a:ln/>
        </p:spPr>
        <p:txBody>
          <a:bodyPr wrap="square" rtlCol="0" anchor="ctr"/>
          <a:lstStyle/>
          <a:p>
            <a:pPr indent="0" marL="0">
              <a:buNone/>
            </a:pPr>
            <a:r>
              <a:rPr lang="en-US" sz="1600" dirty="0">
                <a:solidFill>
                  <a:srgbClr val="5A6A63"/>
                </a:solidFill>
                <a:latin typeface="Calibri" pitchFamily="34" charset="0"/>
                <a:ea typeface="Calibri" pitchFamily="34" charset="-122"/>
                <a:cs typeface="Calibri" pitchFamily="34" charset="-120"/>
              </a:rPr>
              <a:t>right by the line</a:t>
            </a:r>
            <a:endParaRPr lang="en-US" sz="1600" dirty="0"/>
          </a:p>
        </p:txBody>
      </p:sp>
      <p:sp>
        <p:nvSpPr>
          <p:cNvPr id="10" name="Shape 8"/>
          <p:cNvSpPr/>
          <p:nvPr/>
        </p:nvSpPr>
        <p:spPr>
          <a:xfrm>
            <a:off x="8138160" y="2377440"/>
            <a:ext cx="3291840" cy="1920240"/>
          </a:xfrm>
          <a:prstGeom prst="roundRect">
            <a:avLst>
              <a:gd name="adj" fmla="val 6667"/>
            </a:avLst>
          </a:prstGeom>
          <a:solidFill>
            <a:srgbClr val="E7F4EC"/>
          </a:solidFill>
          <a:ln/>
          <a:effectLst>
            <a:outerShdw sx="100000" sy="100000" kx="0" ky="0" algn="bl" rotWithShape="0" blurRad="101600" dist="38100" dir="5400000">
              <a:srgbClr val="0E2A20">
                <a:alpha val="20000"/>
              </a:srgbClr>
            </a:outerShdw>
          </a:effectLst>
        </p:spPr>
      </p:sp>
      <p:sp>
        <p:nvSpPr>
          <p:cNvPr id="11" name="Text 9"/>
          <p:cNvSpPr/>
          <p:nvPr/>
        </p:nvSpPr>
        <p:spPr>
          <a:xfrm>
            <a:off x="8366760" y="2606040"/>
            <a:ext cx="2834640" cy="548640"/>
          </a:xfrm>
          <a:prstGeom prst="rect">
            <a:avLst/>
          </a:prstGeom>
          <a:noFill/>
          <a:ln/>
        </p:spPr>
        <p:txBody>
          <a:bodyPr wrap="square" rtlCol="0" anchor="ctr"/>
          <a:lstStyle/>
          <a:p>
            <a:pPr indent="0" marL="0">
              <a:buNone/>
            </a:pPr>
            <a:r>
              <a:rPr lang="en-US" sz="2000" b="1" dirty="0">
                <a:solidFill>
                  <a:srgbClr val="1F7A4D"/>
                </a:solidFill>
                <a:latin typeface="Calibri" pitchFamily="34" charset="0"/>
                <a:ea typeface="Calibri" pitchFamily="34" charset="-122"/>
                <a:cs typeface="Calibri" pitchFamily="34" charset="-120"/>
              </a:rPr>
              <a:t>Different spots</a:t>
            </a:r>
            <a:endParaRPr lang="en-US" sz="2000" dirty="0"/>
          </a:p>
        </p:txBody>
      </p:sp>
      <p:sp>
        <p:nvSpPr>
          <p:cNvPr id="12" name="Text 10"/>
          <p:cNvSpPr/>
          <p:nvPr/>
        </p:nvSpPr>
        <p:spPr>
          <a:xfrm>
            <a:off x="8366760" y="3200400"/>
            <a:ext cx="2834640" cy="822960"/>
          </a:xfrm>
          <a:prstGeom prst="rect">
            <a:avLst/>
          </a:prstGeom>
          <a:noFill/>
          <a:ln/>
        </p:spPr>
        <p:txBody>
          <a:bodyPr wrap="square" rtlCol="0" anchor="ctr"/>
          <a:lstStyle/>
          <a:p>
            <a:pPr indent="0" marL="0">
              <a:buNone/>
            </a:pPr>
            <a:r>
              <a:rPr lang="en-US" sz="1600" dirty="0">
                <a:solidFill>
                  <a:srgbClr val="5A6A63"/>
                </a:solidFill>
                <a:latin typeface="Calibri" pitchFamily="34" charset="0"/>
                <a:ea typeface="Calibri" pitchFamily="34" charset="-122"/>
                <a:cs typeface="Calibri" pitchFamily="34" charset="-120"/>
              </a:rPr>
              <a:t>left, right, high, low</a:t>
            </a:r>
            <a:endParaRPr lang="en-US" sz="1600" dirty="0"/>
          </a:p>
        </p:txBody>
      </p:sp>
      <p:pic>
        <p:nvPicPr>
          <p:cNvPr id="13" name="Image 0" descr="img/court-close-call.png">    </p:cNvPr>
          <p:cNvPicPr>
            <a:picLocks noChangeAspect="1"/>
          </p:cNvPicPr>
          <p:nvPr/>
        </p:nvPicPr>
        <p:blipFill>
          <a:blip r:embed="rId1"/>
          <a:stretch>
            <a:fillRect/>
          </a:stretch>
        </p:blipFill>
        <p:spPr>
          <a:xfrm>
            <a:off x="822960" y="4572000"/>
            <a:ext cx="2377440" cy="1737360"/>
          </a:xfrm>
          <a:prstGeom prst="rect">
            <a:avLst/>
          </a:prstGeom>
        </p:spPr>
      </p:pic>
      <p:sp>
        <p:nvSpPr>
          <p:cNvPr id="14" name="Text 11"/>
          <p:cNvSpPr/>
          <p:nvPr/>
        </p:nvSpPr>
        <p:spPr>
          <a:xfrm>
            <a:off x="3474720" y="4663440"/>
            <a:ext cx="7863840" cy="1463040"/>
          </a:xfrm>
          <a:prstGeom prst="rect">
            <a:avLst/>
          </a:prstGeom>
          <a:noFill/>
          <a:ln/>
        </p:spPr>
        <p:txBody>
          <a:bodyPr wrap="square" rtlCol="0" anchor="ctr"/>
          <a:lstStyle/>
          <a:p>
            <a:pPr indent="0" marL="0">
              <a:buNone/>
            </a:pPr>
            <a:r>
              <a:rPr lang="en-US" sz="1800" dirty="0">
                <a:solidFill>
                  <a:srgbClr val="0E2A20"/>
                </a:solidFill>
                <a:latin typeface="Calibri" pitchFamily="34" charset="0"/>
                <a:ea typeface="Calibri" pitchFamily="34" charset="-122"/>
                <a:cs typeface="Calibri" pitchFamily="34" charset="-120"/>
              </a:rPr>
              <a:t>A close call is the real test. If Ref-Bot never practiced close calls, it will guess — and often be wrong.</a:t>
            </a:r>
            <a:endParaRPr lang="en-US" sz="1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23D2A"/>
        </a:solidFill>
      </p:bgPr>
    </p:bg>
    <p:spTree>
      <p:nvGrpSpPr>
        <p:cNvPr id="1" name=""/>
        <p:cNvGrpSpPr/>
        <p:nvPr/>
      </p:nvGrpSpPr>
      <p:grpSpPr>
        <a:xfrm>
          <a:off x="0" y="0"/>
          <a:ext cx="0" cy="0"/>
          <a:chOff x="0" y="0"/>
          <a:chExt cx="0" cy="0"/>
        </a:xfrm>
      </p:grpSpPr>
      <p:sp>
        <p:nvSpPr>
          <p:cNvPr id="2" name="Text 0"/>
          <p:cNvSpPr/>
          <p:nvPr/>
        </p:nvSpPr>
        <p:spPr>
          <a:xfrm>
            <a:off x="731520" y="1280160"/>
            <a:ext cx="10698480" cy="914400"/>
          </a:xfrm>
          <a:prstGeom prst="rect">
            <a:avLst/>
          </a:prstGeom>
          <a:noFill/>
          <a:ln/>
        </p:spPr>
        <p:txBody>
          <a:bodyPr wrap="square" rtlCol="0" anchor="ctr"/>
          <a:lstStyle/>
          <a:p>
            <a:pPr indent="0" marL="0">
              <a:buNone/>
            </a:pPr>
            <a:r>
              <a:rPr lang="en-US" sz="4000" b="1" dirty="0">
                <a:solidFill>
                  <a:srgbClr val="FFC53D"/>
                </a:solidFill>
                <a:latin typeface="Cambria" pitchFamily="34" charset="0"/>
                <a:ea typeface="Cambria" pitchFamily="34" charset="-122"/>
                <a:cs typeface="Cambria" pitchFamily="34" charset="-120"/>
              </a:rPr>
              <a:t>This has a name: BIAS</a:t>
            </a:r>
            <a:endParaRPr lang="en-US" sz="4000" dirty="0"/>
          </a:p>
        </p:txBody>
      </p:sp>
      <p:sp>
        <p:nvSpPr>
          <p:cNvPr id="3" name="Text 1"/>
          <p:cNvSpPr/>
          <p:nvPr/>
        </p:nvSpPr>
        <p:spPr>
          <a:xfrm>
            <a:off x="749808" y="2468880"/>
            <a:ext cx="7498080" cy="1463040"/>
          </a:xfrm>
          <a:prstGeom prst="rect">
            <a:avLst/>
          </a:prstGeom>
          <a:noFill/>
          <a:ln/>
        </p:spPr>
        <p:txBody>
          <a:bodyPr wrap="square" rtlCol="0" anchor="ctr"/>
          <a:lstStyle/>
          <a:p>
            <a:pPr indent="0" marL="0">
              <a:buNone/>
            </a:pPr>
            <a:r>
              <a:rPr lang="en-US" sz="2100" dirty="0">
                <a:solidFill>
                  <a:srgbClr val="FFFFFF"/>
                </a:solidFill>
                <a:latin typeface="Calibri" pitchFamily="34" charset="0"/>
                <a:ea typeface="Calibri" pitchFamily="34" charset="-122"/>
                <a:cs typeface="Calibri" pitchFamily="34" charset="-120"/>
              </a:rPr>
              <a:t>When an AI only learns ONE kind of example, it becomes biased. It does well on what it practiced, and badly on everything else.</a:t>
            </a:r>
            <a:endParaRPr lang="en-US" sz="2100" dirty="0"/>
          </a:p>
        </p:txBody>
      </p:sp>
      <p:sp>
        <p:nvSpPr>
          <p:cNvPr id="4" name="Shape 2"/>
          <p:cNvSpPr/>
          <p:nvPr/>
        </p:nvSpPr>
        <p:spPr>
          <a:xfrm>
            <a:off x="749808" y="4114800"/>
            <a:ext cx="10515600" cy="1737360"/>
          </a:xfrm>
          <a:prstGeom prst="roundRect">
            <a:avLst>
              <a:gd name="adj" fmla="val 7368"/>
            </a:avLst>
          </a:prstGeom>
          <a:solidFill>
            <a:srgbClr val="1C5138"/>
          </a:solidFill>
          <a:ln/>
          <a:effectLst>
            <a:outerShdw sx="100000" sy="100000" kx="0" ky="0" algn="bl" rotWithShape="0" blurRad="101600" dist="38100" dir="5400000">
              <a:srgbClr val="0E2A20">
                <a:alpha val="20000"/>
              </a:srgbClr>
            </a:outerShdw>
          </a:effectLst>
        </p:spPr>
      </p:sp>
      <p:sp>
        <p:nvSpPr>
          <p:cNvPr id="5" name="Text 3"/>
          <p:cNvSpPr/>
          <p:nvPr/>
        </p:nvSpPr>
        <p:spPr>
          <a:xfrm>
            <a:off x="1005840" y="4297680"/>
            <a:ext cx="9966960" cy="1371600"/>
          </a:xfrm>
          <a:prstGeom prst="rect">
            <a:avLst/>
          </a:prstGeom>
          <a:noFill/>
          <a:ln/>
        </p:spPr>
        <p:txBody>
          <a:bodyPr wrap="square" rtlCol="0" anchor="ctr"/>
          <a:lstStyle/>
          <a:p>
            <a:pPr indent="0" marL="0">
              <a:buNone/>
            </a:pPr>
            <a:r>
              <a:rPr lang="en-US" sz="1800" b="1" dirty="0">
                <a:solidFill>
                  <a:srgbClr val="FFC53D"/>
                </a:solidFill>
                <a:latin typeface="Calibri" pitchFamily="34" charset="0"/>
                <a:ea typeface="Calibri" pitchFamily="34" charset="-122"/>
                <a:cs typeface="Calibri" pitchFamily="34" charset="-120"/>
              </a:rPr>
              <a:t>Fair AI needs FAIR examples.  </a:t>
            </a:r>
            <a:pPr indent="0" marL="0">
              <a:buNone/>
            </a:pPr>
            <a:r>
              <a:rPr lang="en-US" sz="1800" dirty="0">
                <a:solidFill>
                  <a:srgbClr val="E9F2FF"/>
                </a:solidFill>
                <a:latin typeface="Calibri" pitchFamily="34" charset="0"/>
                <a:ea typeface="Calibri" pitchFamily="34" charset="-122"/>
                <a:cs typeface="Calibri" pitchFamily="34" charset="-120"/>
              </a:rPr>
              <a:t>Many kinds of shots, from many places, so it treats every shot fairly. That is why real AI teams work hard to collect diverse, balanced data.</a:t>
            </a:r>
            <a:endParaRPr lang="en-US" sz="1800" dirty="0"/>
          </a:p>
        </p:txBody>
      </p:sp>
      <p:pic>
        <p:nvPicPr>
          <p:cNvPr id="6" name="Image 0" descr="img/refbot-confused.png">    </p:cNvPr>
          <p:cNvPicPr>
            <a:picLocks noChangeAspect="1"/>
          </p:cNvPicPr>
          <p:nvPr/>
        </p:nvPicPr>
        <p:blipFill>
          <a:blip r:embed="rId1"/>
          <a:stretch>
            <a:fillRect/>
          </a:stretch>
        </p:blipFill>
        <p:spPr>
          <a:xfrm>
            <a:off x="8595360" y="1097280"/>
            <a:ext cx="2377440" cy="237744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40080" y="411480"/>
            <a:ext cx="10881360" cy="914400"/>
          </a:xfrm>
          <a:prstGeom prst="rect">
            <a:avLst/>
          </a:prstGeom>
          <a:noFill/>
          <a:ln/>
        </p:spPr>
        <p:txBody>
          <a:bodyPr wrap="square" rtlCol="0" anchor="ctr"/>
          <a:lstStyle/>
          <a:p>
            <a:pPr algn="l" indent="0" marL="0">
              <a:buNone/>
            </a:pPr>
            <a:r>
              <a:rPr lang="en-US" sz="3800" b="1" dirty="0">
                <a:solidFill>
                  <a:srgbClr val="1F7A4D"/>
                </a:solidFill>
                <a:latin typeface="Cambria" pitchFamily="34" charset="0"/>
                <a:ea typeface="Cambria" pitchFamily="34" charset="-122"/>
                <a:cs typeface="Cambria" pitchFamily="34" charset="-120"/>
              </a:rPr>
              <a:t>Big Idea 3 — The Labels Must Be Right</a:t>
            </a:r>
            <a:endParaRPr lang="en-US" sz="3800" dirty="0"/>
          </a:p>
        </p:txBody>
      </p:sp>
      <p:sp>
        <p:nvSpPr>
          <p:cNvPr id="3" name="Text 1"/>
          <p:cNvSpPr/>
          <p:nvPr/>
        </p:nvSpPr>
        <p:spPr>
          <a:xfrm>
            <a:off x="640080" y="1554480"/>
            <a:ext cx="10881360" cy="640080"/>
          </a:xfrm>
          <a:prstGeom prst="rect">
            <a:avLst/>
          </a:prstGeom>
          <a:noFill/>
          <a:ln/>
        </p:spPr>
        <p:txBody>
          <a:bodyPr wrap="square" rtlCol="0" anchor="ctr"/>
          <a:lstStyle/>
          <a:p>
            <a:pPr indent="0" marL="0">
              <a:buNone/>
            </a:pPr>
            <a:r>
              <a:rPr lang="en-US" sz="1900" dirty="0">
                <a:solidFill>
                  <a:srgbClr val="0E2A20"/>
                </a:solidFill>
                <a:latin typeface="Calibri" pitchFamily="34" charset="0"/>
                <a:ea typeface="Calibri" pitchFamily="34" charset="-122"/>
                <a:cs typeface="Calibri" pitchFamily="34" charset="-120"/>
              </a:rPr>
              <a:t>The answer on each example (IN or OUT) is called a </a:t>
            </a:r>
            <a:pPr indent="0" marL="0">
              <a:buNone/>
            </a:pPr>
            <a:r>
              <a:rPr lang="en-US" sz="1900" b="1" dirty="0">
                <a:solidFill>
                  <a:srgbClr val="1F7A4D"/>
                </a:solidFill>
                <a:latin typeface="Calibri" pitchFamily="34" charset="0"/>
                <a:ea typeface="Calibri" pitchFamily="34" charset="-122"/>
                <a:cs typeface="Calibri" pitchFamily="34" charset="-120"/>
              </a:rPr>
              <a:t>label</a:t>
            </a:r>
            <a:pPr indent="0" marL="0">
              <a:buNone/>
            </a:pPr>
            <a:r>
              <a:rPr lang="en-US" sz="1900" dirty="0">
                <a:solidFill>
                  <a:srgbClr val="0E2A20"/>
                </a:solidFill>
                <a:latin typeface="Calibri" pitchFamily="34" charset="0"/>
                <a:ea typeface="Calibri" pitchFamily="34" charset="-122"/>
                <a:cs typeface="Calibri" pitchFamily="34" charset="-120"/>
              </a:rPr>
              <a:t>. Ref-Bot believes every label we give it.</a:t>
            </a:r>
            <a:endParaRPr lang="en-US" sz="1900" dirty="0"/>
          </a:p>
        </p:txBody>
      </p:sp>
      <p:sp>
        <p:nvSpPr>
          <p:cNvPr id="4" name="Shape 2"/>
          <p:cNvSpPr/>
          <p:nvPr/>
        </p:nvSpPr>
        <p:spPr>
          <a:xfrm>
            <a:off x="1097280" y="2468880"/>
            <a:ext cx="4480560" cy="3108960"/>
          </a:xfrm>
          <a:prstGeom prst="roundRect">
            <a:avLst>
              <a:gd name="adj" fmla="val 4118"/>
            </a:avLst>
          </a:prstGeom>
          <a:solidFill>
            <a:srgbClr val="F6ECE7"/>
          </a:solidFill>
          <a:ln/>
          <a:effectLst>
            <a:outerShdw sx="100000" sy="100000" kx="0" ky="0" algn="bl" rotWithShape="0" blurRad="101600" dist="38100" dir="5400000">
              <a:srgbClr val="0E2A20">
                <a:alpha val="20000"/>
              </a:srgbClr>
            </a:outerShdw>
          </a:effectLst>
        </p:spPr>
      </p:sp>
      <p:pic>
        <p:nvPicPr>
          <p:cNvPr id="5" name="Image 0" descr="img/court-out.png">    </p:cNvPr>
          <p:cNvPicPr>
            <a:picLocks noChangeAspect="1"/>
          </p:cNvPicPr>
          <p:nvPr/>
        </p:nvPicPr>
        <p:blipFill>
          <a:blip r:embed="rId1"/>
          <a:stretch>
            <a:fillRect/>
          </a:stretch>
        </p:blipFill>
        <p:spPr>
          <a:xfrm>
            <a:off x="1828800" y="2697480"/>
            <a:ext cx="3063240" cy="2231136"/>
          </a:xfrm>
          <a:prstGeom prst="rect">
            <a:avLst/>
          </a:prstGeom>
        </p:spPr>
      </p:pic>
      <p:sp>
        <p:nvSpPr>
          <p:cNvPr id="6" name="Text 3"/>
          <p:cNvSpPr/>
          <p:nvPr/>
        </p:nvSpPr>
        <p:spPr>
          <a:xfrm>
            <a:off x="1280160" y="5120640"/>
            <a:ext cx="4114800" cy="411480"/>
          </a:xfrm>
          <a:prstGeom prst="rect">
            <a:avLst/>
          </a:prstGeom>
          <a:noFill/>
          <a:ln/>
        </p:spPr>
        <p:txBody>
          <a:bodyPr wrap="square" rtlCol="0" anchor="ctr"/>
          <a:lstStyle/>
          <a:p>
            <a:pPr algn="ctr" indent="0" marL="0">
              <a:buNone/>
            </a:pPr>
            <a:r>
              <a:rPr lang="en-US" sz="1500" b="1" dirty="0">
                <a:solidFill>
                  <a:srgbClr val="E0533D"/>
                </a:solidFill>
                <a:latin typeface="Calibri" pitchFamily="34" charset="0"/>
                <a:ea typeface="Calibri" pitchFamily="34" charset="-122"/>
                <a:cs typeface="Calibri" pitchFamily="34" charset="-120"/>
              </a:rPr>
              <a:t>An OUT shot… labelled “IN” by mistake</a:t>
            </a:r>
            <a:endParaRPr lang="en-US" sz="1500" dirty="0"/>
          </a:p>
        </p:txBody>
      </p:sp>
      <p:sp>
        <p:nvSpPr>
          <p:cNvPr id="7" name="Shape 4"/>
          <p:cNvSpPr/>
          <p:nvPr/>
        </p:nvSpPr>
        <p:spPr>
          <a:xfrm>
            <a:off x="5806440" y="3657600"/>
            <a:ext cx="822960" cy="548640"/>
          </a:xfrm>
          <a:prstGeom prst="rightArrow">
            <a:avLst/>
          </a:prstGeom>
          <a:solidFill>
            <a:srgbClr val="2B7FE0"/>
          </a:solidFill>
          <a:ln/>
        </p:spPr>
      </p:sp>
      <p:sp>
        <p:nvSpPr>
          <p:cNvPr id="8" name="Shape 5"/>
          <p:cNvSpPr/>
          <p:nvPr/>
        </p:nvSpPr>
        <p:spPr>
          <a:xfrm>
            <a:off x="6858000" y="2468880"/>
            <a:ext cx="4206240" cy="3108960"/>
          </a:xfrm>
          <a:prstGeom prst="roundRect">
            <a:avLst>
              <a:gd name="adj" fmla="val 4118"/>
            </a:avLst>
          </a:prstGeom>
          <a:solidFill>
            <a:srgbClr val="E7F4EC"/>
          </a:solidFill>
          <a:ln/>
          <a:effectLst>
            <a:outerShdw sx="100000" sy="100000" kx="0" ky="0" algn="bl" rotWithShape="0" blurRad="101600" dist="38100" dir="5400000">
              <a:srgbClr val="0E2A20">
                <a:alpha val="20000"/>
              </a:srgbClr>
            </a:outerShdw>
          </a:effectLst>
        </p:spPr>
      </p:sp>
      <p:pic>
        <p:nvPicPr>
          <p:cNvPr id="9" name="Image 1" descr="img/refbot-confused.png">    </p:cNvPr>
          <p:cNvPicPr>
            <a:picLocks noChangeAspect="1"/>
          </p:cNvPicPr>
          <p:nvPr/>
        </p:nvPicPr>
        <p:blipFill>
          <a:blip r:embed="rId2"/>
          <a:stretch>
            <a:fillRect/>
          </a:stretch>
        </p:blipFill>
        <p:spPr>
          <a:xfrm>
            <a:off x="8138160" y="2743200"/>
            <a:ext cx="1737360" cy="1737360"/>
          </a:xfrm>
          <a:prstGeom prst="rect">
            <a:avLst/>
          </a:prstGeom>
        </p:spPr>
      </p:pic>
      <p:sp>
        <p:nvSpPr>
          <p:cNvPr id="10" name="Text 6"/>
          <p:cNvSpPr/>
          <p:nvPr/>
        </p:nvSpPr>
        <p:spPr>
          <a:xfrm>
            <a:off x="7132320" y="4572000"/>
            <a:ext cx="3657600" cy="1005840"/>
          </a:xfrm>
          <a:prstGeom prst="rect">
            <a:avLst/>
          </a:prstGeom>
          <a:noFill/>
          <a:ln/>
        </p:spPr>
        <p:txBody>
          <a:bodyPr wrap="square" rtlCol="0" anchor="ctr"/>
          <a:lstStyle/>
          <a:p>
            <a:pPr algn="ctr" indent="0" marL="0">
              <a:buNone/>
            </a:pPr>
            <a:r>
              <a:rPr lang="en-US" sz="1700" b="1" dirty="0">
                <a:solidFill>
                  <a:srgbClr val="0E2A20"/>
                </a:solidFill>
                <a:latin typeface="Calibri" pitchFamily="34" charset="0"/>
                <a:ea typeface="Calibri" pitchFamily="34" charset="-122"/>
                <a:cs typeface="Calibri" pitchFamily="34" charset="-120"/>
              </a:rPr>
              <a:t>A wrong label teaches the wrong rule. So we must check every label before Ref-Bot learns.</a:t>
            </a:r>
            <a:endParaRPr lang="en-US" sz="17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40080" y="411480"/>
            <a:ext cx="10881360" cy="914400"/>
          </a:xfrm>
          <a:prstGeom prst="rect">
            <a:avLst/>
          </a:prstGeom>
          <a:noFill/>
          <a:ln/>
        </p:spPr>
        <p:txBody>
          <a:bodyPr wrap="square" rtlCol="0" anchor="ctr"/>
          <a:lstStyle/>
          <a:p>
            <a:pPr algn="l" indent="0" marL="0">
              <a:buNone/>
            </a:pPr>
            <a:r>
              <a:rPr lang="en-US" sz="3800" b="1" dirty="0">
                <a:solidFill>
                  <a:srgbClr val="1F7A4D"/>
                </a:solidFill>
                <a:latin typeface="Cambria" pitchFamily="34" charset="0"/>
                <a:ea typeface="Cambria" pitchFamily="34" charset="-122"/>
                <a:cs typeface="Cambria" pitchFamily="34" charset="-120"/>
              </a:rPr>
              <a:t>Big Idea 4 — People Must Check the AI</a:t>
            </a:r>
            <a:endParaRPr lang="en-US" sz="3800" dirty="0"/>
          </a:p>
        </p:txBody>
      </p:sp>
      <p:sp>
        <p:nvSpPr>
          <p:cNvPr id="3" name="Shape 1"/>
          <p:cNvSpPr/>
          <p:nvPr/>
        </p:nvSpPr>
        <p:spPr>
          <a:xfrm>
            <a:off x="640080" y="1645920"/>
            <a:ext cx="6583680" cy="4206240"/>
          </a:xfrm>
          <a:prstGeom prst="roundRect">
            <a:avLst>
              <a:gd name="adj" fmla="val 3043"/>
            </a:avLst>
          </a:prstGeom>
          <a:solidFill>
            <a:srgbClr val="E7F4EC"/>
          </a:solidFill>
          <a:ln/>
          <a:effectLst>
            <a:outerShdw sx="100000" sy="100000" kx="0" ky="0" algn="bl" rotWithShape="0" blurRad="101600" dist="38100" dir="5400000">
              <a:srgbClr val="0E2A20">
                <a:alpha val="20000"/>
              </a:srgbClr>
            </a:outerShdw>
          </a:effectLst>
        </p:spPr>
      </p:sp>
      <p:sp>
        <p:nvSpPr>
          <p:cNvPr id="4" name="Text 2"/>
          <p:cNvSpPr/>
          <p:nvPr/>
        </p:nvSpPr>
        <p:spPr>
          <a:xfrm>
            <a:off x="914400" y="1920240"/>
            <a:ext cx="6035040" cy="640080"/>
          </a:xfrm>
          <a:prstGeom prst="rect">
            <a:avLst/>
          </a:prstGeom>
          <a:noFill/>
          <a:ln/>
        </p:spPr>
        <p:txBody>
          <a:bodyPr wrap="square" rtlCol="0" anchor="ctr"/>
          <a:lstStyle/>
          <a:p>
            <a:pPr indent="0" marL="0">
              <a:buNone/>
            </a:pPr>
            <a:r>
              <a:rPr lang="en-US" sz="2200" b="1" dirty="0">
                <a:solidFill>
                  <a:srgbClr val="0E2A20"/>
                </a:solidFill>
                <a:latin typeface="Calibri" pitchFamily="34" charset="0"/>
                <a:ea typeface="Calibri" pitchFamily="34" charset="-122"/>
                <a:cs typeface="Calibri" pitchFamily="34" charset="-120"/>
              </a:rPr>
              <a:t>Even a well-trained Ref-Bot is not perfect.</a:t>
            </a:r>
            <a:endParaRPr lang="en-US" sz="2200" dirty="0"/>
          </a:p>
        </p:txBody>
      </p:sp>
      <p:sp>
        <p:nvSpPr>
          <p:cNvPr id="5" name="Text 3"/>
          <p:cNvSpPr/>
          <p:nvPr/>
        </p:nvSpPr>
        <p:spPr>
          <a:xfrm>
            <a:off x="914400" y="2606040"/>
            <a:ext cx="6035040" cy="1188720"/>
          </a:xfrm>
          <a:prstGeom prst="rect">
            <a:avLst/>
          </a:prstGeom>
          <a:noFill/>
          <a:ln/>
        </p:spPr>
        <p:txBody>
          <a:bodyPr wrap="square" rtlCol="0" anchor="ctr"/>
          <a:lstStyle/>
          <a:p>
            <a:pPr indent="0" marL="0">
              <a:buNone/>
            </a:pPr>
            <a:r>
              <a:rPr lang="en-US" sz="1700" dirty="0">
                <a:solidFill>
                  <a:srgbClr val="5A6A63"/>
                </a:solidFill>
                <a:latin typeface="Calibri" pitchFamily="34" charset="0"/>
                <a:ea typeface="Calibri" pitchFamily="34" charset="-122"/>
                <a:cs typeface="Calibri" pitchFamily="34" charset="-120"/>
              </a:rPr>
              <a:t>It is fast, but it can still make mistakes — especially on close calls. So a person watches its calls and fixes the wrong ones.</a:t>
            </a:r>
            <a:endParaRPr lang="en-US" sz="1700" dirty="0"/>
          </a:p>
        </p:txBody>
      </p:sp>
      <p:sp>
        <p:nvSpPr>
          <p:cNvPr id="6" name="Shape 4"/>
          <p:cNvSpPr/>
          <p:nvPr/>
        </p:nvSpPr>
        <p:spPr>
          <a:xfrm>
            <a:off x="914400" y="4023360"/>
            <a:ext cx="6400800" cy="502920"/>
          </a:xfrm>
          <a:prstGeom prst="roundRect">
            <a:avLst>
              <a:gd name="adj" fmla="val 49091"/>
            </a:avLst>
          </a:prstGeom>
          <a:solidFill>
            <a:srgbClr val="2B7FE0"/>
          </a:solidFill>
          <a:ln/>
        </p:spPr>
      </p:sp>
      <p:sp>
        <p:nvSpPr>
          <p:cNvPr id="7" name="Text 5"/>
          <p:cNvSpPr/>
          <p:nvPr/>
        </p:nvSpPr>
        <p:spPr>
          <a:xfrm>
            <a:off x="914400" y="4023360"/>
            <a:ext cx="6400800" cy="502920"/>
          </a:xfrm>
          <a:prstGeom prst="rect">
            <a:avLst/>
          </a:prstGeom>
          <a:noFill/>
          <a:ln/>
        </p:spPr>
        <p:txBody>
          <a:bodyPr wrap="square"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AI works best when people and AI work together.</a:t>
            </a:r>
            <a:endParaRPr lang="en-US" sz="1500" dirty="0"/>
          </a:p>
        </p:txBody>
      </p:sp>
      <p:sp>
        <p:nvSpPr>
          <p:cNvPr id="8" name="Text 6"/>
          <p:cNvSpPr/>
          <p:nvPr/>
        </p:nvSpPr>
        <p:spPr>
          <a:xfrm>
            <a:off x="914400" y="4800600"/>
            <a:ext cx="6035040" cy="822960"/>
          </a:xfrm>
          <a:prstGeom prst="rect">
            <a:avLst/>
          </a:prstGeom>
          <a:noFill/>
          <a:ln/>
        </p:spPr>
        <p:txBody>
          <a:bodyPr wrap="square" rtlCol="0" anchor="ctr"/>
          <a:lstStyle/>
          <a:p>
            <a:pPr indent="0" marL="0">
              <a:buNone/>
            </a:pPr>
            <a:r>
              <a:rPr lang="en-US" sz="1600" i="1" dirty="0">
                <a:solidFill>
                  <a:srgbClr val="1F7A4D"/>
                </a:solidFill>
                <a:latin typeface="Calibri" pitchFamily="34" charset="0"/>
                <a:ea typeface="Calibri" pitchFamily="34" charset="-122"/>
                <a:cs typeface="Calibri" pitchFamily="34" charset="-120"/>
              </a:rPr>
              <a:t>When it is wrong, YOU correct it — and it can learn from you.</a:t>
            </a:r>
            <a:endParaRPr lang="en-US" sz="1600" dirty="0"/>
          </a:p>
        </p:txBody>
      </p:sp>
      <p:pic>
        <p:nvPicPr>
          <p:cNvPr id="9" name="Image 0" descr="img/refbot-proud.png">    </p:cNvPr>
          <p:cNvPicPr>
            <a:picLocks noChangeAspect="1"/>
          </p:cNvPicPr>
          <p:nvPr/>
        </p:nvPicPr>
        <p:blipFill>
          <a:blip r:embed="rId1"/>
          <a:stretch>
            <a:fillRect/>
          </a:stretch>
        </p:blipFill>
        <p:spPr>
          <a:xfrm>
            <a:off x="8229600" y="2286000"/>
            <a:ext cx="2560320" cy="256032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23D2A"/>
        </a:solidFill>
      </p:bgPr>
    </p:bg>
    <p:spTree>
      <p:nvGrpSpPr>
        <p:cNvPr id="1" name=""/>
        <p:cNvGrpSpPr/>
        <p:nvPr/>
      </p:nvGrpSpPr>
      <p:grpSpPr>
        <a:xfrm>
          <a:off x="0" y="0"/>
          <a:ext cx="0" cy="0"/>
          <a:chOff x="0" y="0"/>
          <a:chExt cx="0" cy="0"/>
        </a:xfrm>
      </p:grpSpPr>
      <p:sp>
        <p:nvSpPr>
          <p:cNvPr id="2" name="Text 0"/>
          <p:cNvSpPr/>
          <p:nvPr/>
        </p:nvSpPr>
        <p:spPr>
          <a:xfrm>
            <a:off x="731520" y="457200"/>
            <a:ext cx="10698480" cy="914400"/>
          </a:xfrm>
          <a:prstGeom prst="rect">
            <a:avLst/>
          </a:prstGeom>
          <a:noFill/>
          <a:ln/>
        </p:spPr>
        <p:txBody>
          <a:bodyPr wrap="square" rtlCol="0" anchor="ctr"/>
          <a:lstStyle/>
          <a:p>
            <a:pPr indent="0" marL="0">
              <a:buNone/>
            </a:pPr>
            <a:r>
              <a:rPr lang="en-US" sz="3600" b="1" dirty="0">
                <a:solidFill>
                  <a:srgbClr val="FFFFFF"/>
                </a:solidFill>
                <a:latin typeface="Cambria" pitchFamily="34" charset="0"/>
                <a:ea typeface="Cambria" pitchFamily="34" charset="-122"/>
                <a:cs typeface="Cambria" pitchFamily="34" charset="-120"/>
              </a:rPr>
              <a:t>The Four Big Ideas</a:t>
            </a:r>
            <a:endParaRPr lang="en-US" sz="3600" dirty="0"/>
          </a:p>
        </p:txBody>
      </p:sp>
      <p:sp>
        <p:nvSpPr>
          <p:cNvPr id="3" name="Shape 1"/>
          <p:cNvSpPr/>
          <p:nvPr/>
        </p:nvSpPr>
        <p:spPr>
          <a:xfrm>
            <a:off x="731520" y="1554480"/>
            <a:ext cx="5257800" cy="2103120"/>
          </a:xfrm>
          <a:prstGeom prst="roundRect">
            <a:avLst>
              <a:gd name="adj" fmla="val 6087"/>
            </a:avLst>
          </a:prstGeom>
          <a:solidFill>
            <a:srgbClr val="1C5138"/>
          </a:solidFill>
          <a:ln/>
          <a:effectLst>
            <a:outerShdw sx="100000" sy="100000" kx="0" ky="0" algn="bl" rotWithShape="0" blurRad="101600" dist="38100" dir="5400000">
              <a:srgbClr val="0E2A20">
                <a:alpha val="20000"/>
              </a:srgbClr>
            </a:outerShdw>
          </a:effectLst>
        </p:spPr>
      </p:sp>
      <p:sp>
        <p:nvSpPr>
          <p:cNvPr id="4" name="Text 2"/>
          <p:cNvSpPr/>
          <p:nvPr/>
        </p:nvSpPr>
        <p:spPr>
          <a:xfrm>
            <a:off x="1005840" y="1783080"/>
            <a:ext cx="4754880" cy="548640"/>
          </a:xfrm>
          <a:prstGeom prst="rect">
            <a:avLst/>
          </a:prstGeom>
          <a:noFill/>
          <a:ln/>
        </p:spPr>
        <p:txBody>
          <a:bodyPr wrap="square" rtlCol="0" anchor="ctr"/>
          <a:lstStyle/>
          <a:p>
            <a:pPr indent="0" marL="0">
              <a:buNone/>
            </a:pPr>
            <a:r>
              <a:rPr lang="en-US" sz="2100" b="1" dirty="0">
                <a:solidFill>
                  <a:srgbClr val="FFC53D"/>
                </a:solidFill>
                <a:latin typeface="Calibri" pitchFamily="34" charset="0"/>
                <a:ea typeface="Calibri" pitchFamily="34" charset="-122"/>
                <a:cs typeface="Calibri" pitchFamily="34" charset="-120"/>
              </a:rPr>
              <a:t>1  Learn from examples</a:t>
            </a:r>
            <a:endParaRPr lang="en-US" sz="2100" dirty="0"/>
          </a:p>
        </p:txBody>
      </p:sp>
      <p:sp>
        <p:nvSpPr>
          <p:cNvPr id="5" name="Text 3"/>
          <p:cNvSpPr/>
          <p:nvPr/>
        </p:nvSpPr>
        <p:spPr>
          <a:xfrm>
            <a:off x="1005840" y="2423160"/>
            <a:ext cx="4754880" cy="1097280"/>
          </a:xfrm>
          <a:prstGeom prst="rect">
            <a:avLst/>
          </a:prstGeom>
          <a:noFill/>
          <a:ln/>
        </p:spPr>
        <p:txBody>
          <a:bodyPr wrap="square" rtlCol="0" anchor="ctr"/>
          <a:lstStyle/>
          <a:p>
            <a:pPr indent="0" marL="0">
              <a:buNone/>
            </a:pPr>
            <a:r>
              <a:rPr lang="en-US" sz="1600" dirty="0">
                <a:solidFill>
                  <a:srgbClr val="E9F2FF"/>
                </a:solidFill>
                <a:latin typeface="Calibri" pitchFamily="34" charset="0"/>
                <a:ea typeface="Calibri" pitchFamily="34" charset="-122"/>
                <a:cs typeface="Calibri" pitchFamily="34" charset="-120"/>
              </a:rPr>
              <a:t>AI learns from the examples (training data) we give it.</a:t>
            </a:r>
            <a:endParaRPr lang="en-US" sz="1600" dirty="0"/>
          </a:p>
        </p:txBody>
      </p:sp>
      <p:sp>
        <p:nvSpPr>
          <p:cNvPr id="6" name="Shape 4"/>
          <p:cNvSpPr/>
          <p:nvPr/>
        </p:nvSpPr>
        <p:spPr>
          <a:xfrm>
            <a:off x="6263640" y="1554480"/>
            <a:ext cx="5257800" cy="2103120"/>
          </a:xfrm>
          <a:prstGeom prst="roundRect">
            <a:avLst>
              <a:gd name="adj" fmla="val 6087"/>
            </a:avLst>
          </a:prstGeom>
          <a:solidFill>
            <a:srgbClr val="1C5138"/>
          </a:solidFill>
          <a:ln/>
          <a:effectLst>
            <a:outerShdw sx="100000" sy="100000" kx="0" ky="0" algn="bl" rotWithShape="0" blurRad="101600" dist="38100" dir="5400000">
              <a:srgbClr val="0E2A20">
                <a:alpha val="20000"/>
              </a:srgbClr>
            </a:outerShdw>
          </a:effectLst>
        </p:spPr>
      </p:sp>
      <p:sp>
        <p:nvSpPr>
          <p:cNvPr id="7" name="Text 5"/>
          <p:cNvSpPr/>
          <p:nvPr/>
        </p:nvSpPr>
        <p:spPr>
          <a:xfrm>
            <a:off x="6537960" y="1783080"/>
            <a:ext cx="4754880" cy="548640"/>
          </a:xfrm>
          <a:prstGeom prst="rect">
            <a:avLst/>
          </a:prstGeom>
          <a:noFill/>
          <a:ln/>
        </p:spPr>
        <p:txBody>
          <a:bodyPr wrap="square" rtlCol="0" anchor="ctr"/>
          <a:lstStyle/>
          <a:p>
            <a:pPr indent="0" marL="0">
              <a:buNone/>
            </a:pPr>
            <a:r>
              <a:rPr lang="en-US" sz="2100" b="1" dirty="0">
                <a:solidFill>
                  <a:srgbClr val="FFC53D"/>
                </a:solidFill>
                <a:latin typeface="Calibri" pitchFamily="34" charset="0"/>
                <a:ea typeface="Calibri" pitchFamily="34" charset="-122"/>
                <a:cs typeface="Calibri" pitchFamily="34" charset="-120"/>
              </a:rPr>
              <a:t>2  Many kinds = no bias</a:t>
            </a:r>
            <a:endParaRPr lang="en-US" sz="2100" dirty="0"/>
          </a:p>
        </p:txBody>
      </p:sp>
      <p:sp>
        <p:nvSpPr>
          <p:cNvPr id="8" name="Text 6"/>
          <p:cNvSpPr/>
          <p:nvPr/>
        </p:nvSpPr>
        <p:spPr>
          <a:xfrm>
            <a:off x="6537960" y="2423160"/>
            <a:ext cx="4754880" cy="1097280"/>
          </a:xfrm>
          <a:prstGeom prst="rect">
            <a:avLst/>
          </a:prstGeom>
          <a:noFill/>
          <a:ln/>
        </p:spPr>
        <p:txBody>
          <a:bodyPr wrap="square" rtlCol="0" anchor="ctr"/>
          <a:lstStyle/>
          <a:p>
            <a:pPr indent="0" marL="0">
              <a:buNone/>
            </a:pPr>
            <a:r>
              <a:rPr lang="en-US" sz="1600" dirty="0">
                <a:solidFill>
                  <a:srgbClr val="E9F2FF"/>
                </a:solidFill>
                <a:latin typeface="Calibri" pitchFamily="34" charset="0"/>
                <a:ea typeface="Calibri" pitchFamily="34" charset="-122"/>
                <a:cs typeface="Calibri" pitchFamily="34" charset="-120"/>
              </a:rPr>
              <a:t>It needs diverse examples, or it becomes biased and unfair.</a:t>
            </a:r>
            <a:endParaRPr lang="en-US" sz="1600" dirty="0"/>
          </a:p>
        </p:txBody>
      </p:sp>
      <p:sp>
        <p:nvSpPr>
          <p:cNvPr id="9" name="Shape 7"/>
          <p:cNvSpPr/>
          <p:nvPr/>
        </p:nvSpPr>
        <p:spPr>
          <a:xfrm>
            <a:off x="731520" y="3886200"/>
            <a:ext cx="5257800" cy="2103120"/>
          </a:xfrm>
          <a:prstGeom prst="roundRect">
            <a:avLst>
              <a:gd name="adj" fmla="val 6087"/>
            </a:avLst>
          </a:prstGeom>
          <a:solidFill>
            <a:srgbClr val="1C5138"/>
          </a:solidFill>
          <a:ln/>
          <a:effectLst>
            <a:outerShdw sx="100000" sy="100000" kx="0" ky="0" algn="bl" rotWithShape="0" blurRad="101600" dist="38100" dir="5400000">
              <a:srgbClr val="0E2A20">
                <a:alpha val="20000"/>
              </a:srgbClr>
            </a:outerShdw>
          </a:effectLst>
        </p:spPr>
      </p:sp>
      <p:sp>
        <p:nvSpPr>
          <p:cNvPr id="10" name="Text 8"/>
          <p:cNvSpPr/>
          <p:nvPr/>
        </p:nvSpPr>
        <p:spPr>
          <a:xfrm>
            <a:off x="1005840" y="4114800"/>
            <a:ext cx="4754880" cy="548640"/>
          </a:xfrm>
          <a:prstGeom prst="rect">
            <a:avLst/>
          </a:prstGeom>
          <a:noFill/>
          <a:ln/>
        </p:spPr>
        <p:txBody>
          <a:bodyPr wrap="square" rtlCol="0" anchor="ctr"/>
          <a:lstStyle/>
          <a:p>
            <a:pPr indent="0" marL="0">
              <a:buNone/>
            </a:pPr>
            <a:r>
              <a:rPr lang="en-US" sz="2100" b="1" dirty="0">
                <a:solidFill>
                  <a:srgbClr val="FFC53D"/>
                </a:solidFill>
                <a:latin typeface="Calibri" pitchFamily="34" charset="0"/>
                <a:ea typeface="Calibri" pitchFamily="34" charset="-122"/>
                <a:cs typeface="Calibri" pitchFamily="34" charset="-120"/>
              </a:rPr>
              <a:t>3  Right labels</a:t>
            </a:r>
            <a:endParaRPr lang="en-US" sz="2100" dirty="0"/>
          </a:p>
        </p:txBody>
      </p:sp>
      <p:sp>
        <p:nvSpPr>
          <p:cNvPr id="11" name="Text 9"/>
          <p:cNvSpPr/>
          <p:nvPr/>
        </p:nvSpPr>
        <p:spPr>
          <a:xfrm>
            <a:off x="1005840" y="4754880"/>
            <a:ext cx="4754880" cy="1097280"/>
          </a:xfrm>
          <a:prstGeom prst="rect">
            <a:avLst/>
          </a:prstGeom>
          <a:noFill/>
          <a:ln/>
        </p:spPr>
        <p:txBody>
          <a:bodyPr wrap="square" rtlCol="0" anchor="ctr"/>
          <a:lstStyle/>
          <a:p>
            <a:pPr indent="0" marL="0">
              <a:buNone/>
            </a:pPr>
            <a:r>
              <a:rPr lang="en-US" sz="1600" dirty="0">
                <a:solidFill>
                  <a:srgbClr val="E9F2FF"/>
                </a:solidFill>
                <a:latin typeface="Calibri" pitchFamily="34" charset="0"/>
                <a:ea typeface="Calibri" pitchFamily="34" charset="-122"/>
                <a:cs typeface="Calibri" pitchFamily="34" charset="-120"/>
              </a:rPr>
              <a:t>Wrong answers on examples teach the wrong rule.</a:t>
            </a:r>
            <a:endParaRPr lang="en-US" sz="1600" dirty="0"/>
          </a:p>
        </p:txBody>
      </p:sp>
      <p:sp>
        <p:nvSpPr>
          <p:cNvPr id="12" name="Shape 10"/>
          <p:cNvSpPr/>
          <p:nvPr/>
        </p:nvSpPr>
        <p:spPr>
          <a:xfrm>
            <a:off x="6263640" y="3886200"/>
            <a:ext cx="5257800" cy="2103120"/>
          </a:xfrm>
          <a:prstGeom prst="roundRect">
            <a:avLst>
              <a:gd name="adj" fmla="val 6087"/>
            </a:avLst>
          </a:prstGeom>
          <a:solidFill>
            <a:srgbClr val="1C5138"/>
          </a:solidFill>
          <a:ln/>
          <a:effectLst>
            <a:outerShdw sx="100000" sy="100000" kx="0" ky="0" algn="bl" rotWithShape="0" blurRad="101600" dist="38100" dir="5400000">
              <a:srgbClr val="0E2A20">
                <a:alpha val="20000"/>
              </a:srgbClr>
            </a:outerShdw>
          </a:effectLst>
        </p:spPr>
      </p:sp>
      <p:sp>
        <p:nvSpPr>
          <p:cNvPr id="13" name="Text 11"/>
          <p:cNvSpPr/>
          <p:nvPr/>
        </p:nvSpPr>
        <p:spPr>
          <a:xfrm>
            <a:off x="6537960" y="4114800"/>
            <a:ext cx="4754880" cy="548640"/>
          </a:xfrm>
          <a:prstGeom prst="rect">
            <a:avLst/>
          </a:prstGeom>
          <a:noFill/>
          <a:ln/>
        </p:spPr>
        <p:txBody>
          <a:bodyPr wrap="square" rtlCol="0" anchor="ctr"/>
          <a:lstStyle/>
          <a:p>
            <a:pPr indent="0" marL="0">
              <a:buNone/>
            </a:pPr>
            <a:r>
              <a:rPr lang="en-US" sz="2100" b="1" dirty="0">
                <a:solidFill>
                  <a:srgbClr val="FFC53D"/>
                </a:solidFill>
                <a:latin typeface="Calibri" pitchFamily="34" charset="0"/>
                <a:ea typeface="Calibri" pitchFamily="34" charset="-122"/>
                <a:cs typeface="Calibri" pitchFamily="34" charset="-120"/>
              </a:rPr>
              <a:t>4  People check AI</a:t>
            </a:r>
            <a:endParaRPr lang="en-US" sz="2100" dirty="0"/>
          </a:p>
        </p:txBody>
      </p:sp>
      <p:sp>
        <p:nvSpPr>
          <p:cNvPr id="14" name="Text 12"/>
          <p:cNvSpPr/>
          <p:nvPr/>
        </p:nvSpPr>
        <p:spPr>
          <a:xfrm>
            <a:off x="6537960" y="4754880"/>
            <a:ext cx="4754880" cy="1097280"/>
          </a:xfrm>
          <a:prstGeom prst="rect">
            <a:avLst/>
          </a:prstGeom>
          <a:noFill/>
          <a:ln/>
        </p:spPr>
        <p:txBody>
          <a:bodyPr wrap="square" rtlCol="0" anchor="ctr"/>
          <a:lstStyle/>
          <a:p>
            <a:pPr indent="0" marL="0">
              <a:buNone/>
            </a:pPr>
            <a:r>
              <a:rPr lang="en-US" sz="1600" dirty="0">
                <a:solidFill>
                  <a:srgbClr val="E9F2FF"/>
                </a:solidFill>
                <a:latin typeface="Calibri" pitchFamily="34" charset="0"/>
                <a:ea typeface="Calibri" pitchFamily="34" charset="-122"/>
                <a:cs typeface="Calibri" pitchFamily="34" charset="-120"/>
              </a:rPr>
              <a:t>AI is not perfect, so people must check and correct it.</a:t>
            </a:r>
            <a:endParaRPr lang="en-US" sz="1600" dirty="0"/>
          </a:p>
        </p:txBody>
      </p:sp>
      <p:pic>
        <p:nvPicPr>
          <p:cNvPr id="15" name="Image 0" descr="img/refbot-proud.png">    </p:cNvPr>
          <p:cNvPicPr>
            <a:picLocks noChangeAspect="1"/>
          </p:cNvPicPr>
          <p:nvPr/>
        </p:nvPicPr>
        <p:blipFill>
          <a:blip r:embed="rId1"/>
          <a:stretch>
            <a:fillRect/>
          </a:stretch>
        </p:blipFill>
        <p:spPr>
          <a:xfrm>
            <a:off x="10698480" y="274320"/>
            <a:ext cx="1280160" cy="128016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C53D"/>
        </a:solidFill>
      </p:bgPr>
    </p:bg>
    <p:spTree>
      <p:nvGrpSpPr>
        <p:cNvPr id="1" name=""/>
        <p:cNvGrpSpPr/>
        <p:nvPr/>
      </p:nvGrpSpPr>
      <p:grpSpPr>
        <a:xfrm>
          <a:off x="0" y="0"/>
          <a:ext cx="0" cy="0"/>
          <a:chOff x="0" y="0"/>
          <a:chExt cx="0" cy="0"/>
        </a:xfrm>
      </p:grpSpPr>
      <p:sp>
        <p:nvSpPr>
          <p:cNvPr id="2" name="Text 0"/>
          <p:cNvSpPr/>
          <p:nvPr/>
        </p:nvSpPr>
        <p:spPr>
          <a:xfrm>
            <a:off x="731520" y="1188720"/>
            <a:ext cx="10698480" cy="1005840"/>
          </a:xfrm>
          <a:prstGeom prst="rect">
            <a:avLst/>
          </a:prstGeom>
          <a:noFill/>
          <a:ln/>
        </p:spPr>
        <p:txBody>
          <a:bodyPr wrap="square" rtlCol="0" anchor="ctr"/>
          <a:lstStyle/>
          <a:p>
            <a:pPr indent="0" marL="0">
              <a:buNone/>
            </a:pPr>
            <a:r>
              <a:rPr lang="en-US" sz="4200" b="1" dirty="0">
                <a:solidFill>
                  <a:srgbClr val="0E2A20"/>
                </a:solidFill>
                <a:latin typeface="Cambria" pitchFamily="34" charset="0"/>
                <a:ea typeface="Cambria" pitchFamily="34" charset="-122"/>
                <a:cs typeface="Cambria" pitchFamily="34" charset="-120"/>
              </a:rPr>
              <a:t>Now YOU Be the AI Referee!</a:t>
            </a:r>
            <a:endParaRPr lang="en-US" sz="4200" dirty="0"/>
          </a:p>
        </p:txBody>
      </p:sp>
      <p:sp>
        <p:nvSpPr>
          <p:cNvPr id="3" name="Text 1"/>
          <p:cNvSpPr/>
          <p:nvPr/>
        </p:nvSpPr>
        <p:spPr>
          <a:xfrm>
            <a:off x="749808" y="2468880"/>
            <a:ext cx="7680960" cy="1645920"/>
          </a:xfrm>
          <a:prstGeom prst="rect">
            <a:avLst/>
          </a:prstGeom>
          <a:noFill/>
          <a:ln/>
        </p:spPr>
        <p:txBody>
          <a:bodyPr wrap="square" rtlCol="0" anchor="ctr"/>
          <a:lstStyle/>
          <a:p>
            <a:pPr indent="0" marL="0">
              <a:buNone/>
            </a:pPr>
            <a:r>
              <a:rPr lang="en-US" sz="2000" dirty="0">
                <a:solidFill>
                  <a:srgbClr val="0E2A20"/>
                </a:solidFill>
                <a:latin typeface="Calibri" pitchFamily="34" charset="0"/>
                <a:ea typeface="Calibri" pitchFamily="34" charset="-122"/>
                <a:cs typeface="Calibri" pitchFamily="34" charset="-120"/>
              </a:rPr>
              <a:t>Time for the unplugged game. One of you becomes Ref-Bot. The class trains it with example cards, then tests it — and discovers, together, everything on the last four slides.</a:t>
            </a:r>
            <a:endParaRPr lang="en-US" sz="2000" dirty="0"/>
          </a:p>
        </p:txBody>
      </p:sp>
      <p:sp>
        <p:nvSpPr>
          <p:cNvPr id="4" name="Shape 2"/>
          <p:cNvSpPr/>
          <p:nvPr/>
        </p:nvSpPr>
        <p:spPr>
          <a:xfrm>
            <a:off x="749808" y="4297680"/>
            <a:ext cx="4937760" cy="502920"/>
          </a:xfrm>
          <a:prstGeom prst="roundRect">
            <a:avLst>
              <a:gd name="adj" fmla="val 49091"/>
            </a:avLst>
          </a:prstGeom>
          <a:solidFill>
            <a:srgbClr val="FFFFFF"/>
          </a:solidFill>
          <a:ln/>
        </p:spPr>
      </p:sp>
      <p:sp>
        <p:nvSpPr>
          <p:cNvPr id="5" name="Text 3"/>
          <p:cNvSpPr/>
          <p:nvPr/>
        </p:nvSpPr>
        <p:spPr>
          <a:xfrm>
            <a:off x="749808" y="4297680"/>
            <a:ext cx="4937760" cy="502920"/>
          </a:xfrm>
          <a:prstGeom prst="rect">
            <a:avLst/>
          </a:prstGeom>
          <a:noFill/>
          <a:ln/>
        </p:spPr>
        <p:txBody>
          <a:bodyPr wrap="square" rtlCol="0" anchor="ctr"/>
          <a:lstStyle/>
          <a:p>
            <a:pPr algn="ctr" indent="0" marL="0">
              <a:buNone/>
            </a:pPr>
            <a:r>
              <a:rPr lang="en-US" sz="1500" b="1" dirty="0">
                <a:solidFill>
                  <a:srgbClr val="0E2A20"/>
                </a:solidFill>
                <a:latin typeface="Calibri" pitchFamily="34" charset="0"/>
                <a:ea typeface="Calibri" pitchFamily="34" charset="-122"/>
                <a:cs typeface="Calibri" pitchFamily="34" charset="-120"/>
              </a:rPr>
              <a:t>See the Lesson Plan for full steps</a:t>
            </a:r>
            <a:endParaRPr lang="en-US" sz="1500" dirty="0"/>
          </a:p>
        </p:txBody>
      </p:sp>
      <p:pic>
        <p:nvPicPr>
          <p:cNvPr id="6" name="Image 0" descr="img/refbot-happy.png">    </p:cNvPr>
          <p:cNvPicPr>
            <a:picLocks noChangeAspect="1"/>
          </p:cNvPicPr>
          <p:nvPr/>
        </p:nvPicPr>
        <p:blipFill>
          <a:blip r:embed="rId1"/>
          <a:stretch>
            <a:fillRect/>
          </a:stretch>
        </p:blipFill>
        <p:spPr>
          <a:xfrm>
            <a:off x="8778240" y="2194560"/>
            <a:ext cx="2743200" cy="27432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40080" y="411480"/>
            <a:ext cx="10881360" cy="914400"/>
          </a:xfrm>
          <a:prstGeom prst="rect">
            <a:avLst/>
          </a:prstGeom>
          <a:noFill/>
          <a:ln/>
        </p:spPr>
        <p:txBody>
          <a:bodyPr wrap="square" rtlCol="0" anchor="ctr"/>
          <a:lstStyle/>
          <a:p>
            <a:pPr algn="l" indent="0" marL="0">
              <a:buNone/>
            </a:pPr>
            <a:r>
              <a:rPr lang="en-US" sz="3800" b="1" dirty="0">
                <a:solidFill>
                  <a:srgbClr val="1F7A4D"/>
                </a:solidFill>
                <a:latin typeface="Cambria" pitchFamily="34" charset="0"/>
                <a:ea typeface="Cambria" pitchFamily="34" charset="-122"/>
                <a:cs typeface="Cambria" pitchFamily="34" charset="-120"/>
              </a:rPr>
              <a:t>Who Can Train an AI?</a:t>
            </a:r>
            <a:endParaRPr lang="en-US" sz="3800" dirty="0"/>
          </a:p>
        </p:txBody>
      </p:sp>
      <p:sp>
        <p:nvSpPr>
          <p:cNvPr id="3" name="Text 1"/>
          <p:cNvSpPr/>
          <p:nvPr/>
        </p:nvSpPr>
        <p:spPr>
          <a:xfrm>
            <a:off x="640080" y="1600200"/>
            <a:ext cx="10881360" cy="822960"/>
          </a:xfrm>
          <a:prstGeom prst="rect">
            <a:avLst/>
          </a:prstGeom>
          <a:noFill/>
          <a:ln/>
        </p:spPr>
        <p:txBody>
          <a:bodyPr wrap="square" rtlCol="0" anchor="ctr"/>
          <a:lstStyle/>
          <a:p>
            <a:pPr indent="0" marL="0">
              <a:buNone/>
            </a:pPr>
            <a:r>
              <a:rPr lang="en-US" sz="4000" b="1" dirty="0">
                <a:solidFill>
                  <a:srgbClr val="2B7FE0"/>
                </a:solidFill>
                <a:latin typeface="Cambria" pitchFamily="34" charset="0"/>
                <a:ea typeface="Cambria" pitchFamily="34" charset="-122"/>
                <a:cs typeface="Cambria" pitchFamily="34" charset="-120"/>
              </a:rPr>
              <a:t>Anyone.</a:t>
            </a:r>
            <a:endParaRPr lang="en-US" sz="4000" dirty="0"/>
          </a:p>
        </p:txBody>
      </p:sp>
      <p:sp>
        <p:nvSpPr>
          <p:cNvPr id="4" name="Shape 2"/>
          <p:cNvSpPr/>
          <p:nvPr/>
        </p:nvSpPr>
        <p:spPr>
          <a:xfrm>
            <a:off x="640080" y="2651760"/>
            <a:ext cx="10881360" cy="1828800"/>
          </a:xfrm>
          <a:prstGeom prst="roundRect">
            <a:avLst>
              <a:gd name="adj" fmla="val 7000"/>
            </a:avLst>
          </a:prstGeom>
          <a:solidFill>
            <a:srgbClr val="E7F4EC"/>
          </a:solidFill>
          <a:ln/>
          <a:effectLst>
            <a:outerShdw sx="100000" sy="100000" kx="0" ky="0" algn="bl" rotWithShape="0" blurRad="101600" dist="38100" dir="5400000">
              <a:srgbClr val="0E2A20">
                <a:alpha val="20000"/>
              </a:srgbClr>
            </a:outerShdw>
          </a:effectLst>
        </p:spPr>
      </p:sp>
      <p:sp>
        <p:nvSpPr>
          <p:cNvPr id="5" name="Text 3"/>
          <p:cNvSpPr/>
          <p:nvPr/>
        </p:nvSpPr>
        <p:spPr>
          <a:xfrm>
            <a:off x="914400" y="2880360"/>
            <a:ext cx="10332720" cy="1463040"/>
          </a:xfrm>
          <a:prstGeom prst="rect">
            <a:avLst/>
          </a:prstGeom>
          <a:noFill/>
          <a:ln/>
        </p:spPr>
        <p:txBody>
          <a:bodyPr wrap="square" rtlCol="0" anchor="ctr"/>
          <a:lstStyle/>
          <a:p>
            <a:pPr indent="0" marL="0">
              <a:buNone/>
            </a:pPr>
            <a:r>
              <a:rPr lang="en-US" sz="2000" b="1" dirty="0">
                <a:solidFill>
                  <a:srgbClr val="1F7A4D"/>
                </a:solidFill>
                <a:latin typeface="Calibri" pitchFamily="34" charset="0"/>
                <a:ea typeface="Calibri" pitchFamily="34" charset="-122"/>
                <a:cs typeface="Calibri" pitchFamily="34" charset="-120"/>
              </a:rPr>
              <a:t>Sport is for everyone — girls and boys. </a:t>
            </a:r>
            <a:pPr indent="0" marL="0">
              <a:buNone/>
            </a:pPr>
            <a:r>
              <a:rPr lang="en-US" sz="2000" dirty="0">
                <a:solidFill>
                  <a:srgbClr val="0E2A20"/>
                </a:solidFill>
                <a:latin typeface="Calibri" pitchFamily="34" charset="0"/>
                <a:ea typeface="Calibri" pitchFamily="34" charset="-122"/>
                <a:cs typeface="Calibri" pitchFamily="34" charset="-120"/>
              </a:rPr>
              <a:t>And so is AI. The people who build and train AI decide what it learns, so it matters that all kinds of people get to do it. Today, that includes you.</a:t>
            </a:r>
            <a:endParaRPr lang="en-US" sz="2000" dirty="0"/>
          </a:p>
        </p:txBody>
      </p:sp>
      <p:pic>
        <p:nvPicPr>
          <p:cNvPr id="6" name="Image 0" descr="img/court-in.png">    </p:cNvPr>
          <p:cNvPicPr>
            <a:picLocks noChangeAspect="1"/>
          </p:cNvPicPr>
          <p:nvPr/>
        </p:nvPicPr>
        <p:blipFill>
          <a:blip r:embed="rId1"/>
          <a:stretch>
            <a:fillRect/>
          </a:stretch>
        </p:blipFill>
        <p:spPr>
          <a:xfrm>
            <a:off x="822960" y="4754880"/>
            <a:ext cx="2194560" cy="1600200"/>
          </a:xfrm>
          <a:prstGeom prst="rect">
            <a:avLst/>
          </a:prstGeom>
        </p:spPr>
      </p:pic>
      <p:sp>
        <p:nvSpPr>
          <p:cNvPr id="7" name="Text 4"/>
          <p:cNvSpPr/>
          <p:nvPr/>
        </p:nvSpPr>
        <p:spPr>
          <a:xfrm>
            <a:off x="3291840" y="4846320"/>
            <a:ext cx="8229600" cy="1371600"/>
          </a:xfrm>
          <a:prstGeom prst="rect">
            <a:avLst/>
          </a:prstGeom>
          <a:noFill/>
          <a:ln/>
        </p:spPr>
        <p:txBody>
          <a:bodyPr wrap="square" rtlCol="0" anchor="ctr"/>
          <a:lstStyle/>
          <a:p>
            <a:pPr indent="0" marL="0">
              <a:buNone/>
            </a:pPr>
            <a:r>
              <a:rPr lang="en-US" sz="1900" b="1" dirty="0">
                <a:solidFill>
                  <a:srgbClr val="0E2A20"/>
                </a:solidFill>
                <a:latin typeface="Calibri" pitchFamily="34" charset="0"/>
                <a:ea typeface="Calibri" pitchFamily="34" charset="-122"/>
                <a:cs typeface="Calibri" pitchFamily="34" charset="-120"/>
              </a:rPr>
              <a:t>You showed the examples. You checked the calls. You are the trainer.</a:t>
            </a:r>
            <a:endParaRPr lang="en-US" sz="1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23D2A"/>
        </a:solidFill>
      </p:bgPr>
    </p:bg>
    <p:spTree>
      <p:nvGrpSpPr>
        <p:cNvPr id="1" name=""/>
        <p:cNvGrpSpPr/>
        <p:nvPr/>
      </p:nvGrpSpPr>
      <p:grpSpPr>
        <a:xfrm>
          <a:off x="0" y="0"/>
          <a:ext cx="0" cy="0"/>
          <a:chOff x="0" y="0"/>
          <a:chExt cx="0" cy="0"/>
        </a:xfrm>
      </p:grpSpPr>
      <p:pic>
        <p:nvPicPr>
          <p:cNvPr id="2" name="Image 0" descr="img/refbot-proud.png">    </p:cNvPr>
          <p:cNvPicPr>
            <a:picLocks noChangeAspect="1"/>
          </p:cNvPicPr>
          <p:nvPr/>
        </p:nvPicPr>
        <p:blipFill>
          <a:blip r:embed="rId1"/>
          <a:stretch>
            <a:fillRect/>
          </a:stretch>
        </p:blipFill>
        <p:spPr>
          <a:xfrm>
            <a:off x="8869680" y="2194560"/>
            <a:ext cx="2743200" cy="2743200"/>
          </a:xfrm>
          <a:prstGeom prst="rect">
            <a:avLst/>
          </a:prstGeom>
        </p:spPr>
      </p:pic>
      <p:sp>
        <p:nvSpPr>
          <p:cNvPr id="3" name="Text 0"/>
          <p:cNvSpPr/>
          <p:nvPr/>
        </p:nvSpPr>
        <p:spPr>
          <a:xfrm>
            <a:off x="731520" y="2194560"/>
            <a:ext cx="7863840" cy="1097280"/>
          </a:xfrm>
          <a:prstGeom prst="rect">
            <a:avLst/>
          </a:prstGeom>
          <a:noFill/>
          <a:ln/>
        </p:spPr>
        <p:txBody>
          <a:bodyPr wrap="square" rtlCol="0" anchor="ctr"/>
          <a:lstStyle/>
          <a:p>
            <a:pPr indent="0" marL="0">
              <a:buNone/>
            </a:pPr>
            <a:r>
              <a:rPr lang="en-US" sz="4800" b="1" dirty="0">
                <a:solidFill>
                  <a:srgbClr val="FFC53D"/>
                </a:solidFill>
                <a:latin typeface="Cambria" pitchFamily="34" charset="0"/>
                <a:ea typeface="Cambria" pitchFamily="34" charset="-122"/>
                <a:cs typeface="Cambria" pitchFamily="34" charset="-120"/>
              </a:rPr>
              <a:t>You're an AI Trainer!</a:t>
            </a:r>
            <a:endParaRPr lang="en-US" sz="4800" dirty="0"/>
          </a:p>
        </p:txBody>
      </p:sp>
      <p:sp>
        <p:nvSpPr>
          <p:cNvPr id="4" name="Text 1"/>
          <p:cNvSpPr/>
          <p:nvPr/>
        </p:nvSpPr>
        <p:spPr>
          <a:xfrm>
            <a:off x="749808" y="3474720"/>
            <a:ext cx="7498080" cy="1280160"/>
          </a:xfrm>
          <a:prstGeom prst="rect">
            <a:avLst/>
          </a:prstGeom>
          <a:noFill/>
          <a:ln/>
        </p:spPr>
        <p:txBody>
          <a:bodyPr wrap="square" rtlCol="0" anchor="ctr"/>
          <a:lstStyle/>
          <a:p>
            <a:pPr indent="0" marL="0">
              <a:buNone/>
            </a:pPr>
            <a:r>
              <a:rPr lang="en-US" sz="2000" dirty="0">
                <a:solidFill>
                  <a:srgbClr val="FFFFFF"/>
                </a:solidFill>
                <a:latin typeface="Calibri" pitchFamily="34" charset="0"/>
                <a:ea typeface="Calibri" pitchFamily="34" charset="-122"/>
                <a:cs typeface="Calibri" pitchFamily="34" charset="-120"/>
              </a:rPr>
              <a:t>Next: play the AI Ref game to train your very own Ref-Bot on a screen — or run the unplugged game again with new shots.</a:t>
            </a:r>
            <a:endParaRPr lang="en-US" sz="2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2026-07-17T14:11:26Z</dcterms:created>
  <dcterms:modified xsi:type="dcterms:W3CDTF">2026-07-17T14:11:26Z</dcterms:modified>
</cp:coreProperties>
</file>